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handoutMasterIdLst>
    <p:handoutMasterId r:id="rId16"/>
  </p:handoutMasterIdLst>
  <p:sldIdLst>
    <p:sldId id="256" r:id="rId2"/>
    <p:sldId id="257" r:id="rId3"/>
    <p:sldId id="259" r:id="rId4"/>
    <p:sldId id="260" r:id="rId5"/>
    <p:sldId id="261" r:id="rId6"/>
    <p:sldId id="262" r:id="rId7"/>
    <p:sldId id="279" r:id="rId8"/>
    <p:sldId id="264" r:id="rId9"/>
    <p:sldId id="267" r:id="rId10"/>
    <p:sldId id="268" r:id="rId11"/>
    <p:sldId id="271" r:id="rId12"/>
    <p:sldId id="276" r:id="rId13"/>
    <p:sldId id="277" r:id="rId14"/>
    <p:sldId id="274" r:id="rId15"/>
  </p:sldIdLst>
  <p:sldSz cx="9144000" cy="6858000" type="screen4x3"/>
  <p:notesSz cx="6858000" cy="919956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8" autoAdjust="0"/>
    <p:restoredTop sz="94643" autoAdjust="0"/>
  </p:normalViewPr>
  <p:slideViewPr>
    <p:cSldViewPr showGuides="1">
      <p:cViewPr>
        <p:scale>
          <a:sx n="62" d="100"/>
          <a:sy n="62" d="100"/>
        </p:scale>
        <p:origin x="-72" y="-12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xmlns="" id="{B5753B3B-E85A-3240-9109-8DE317DC91B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xmlns="" id="{0D4EB1EF-0255-4B43-A70F-1E27A0B4CE3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4036" name="Rectangle 4">
            <a:extLst>
              <a:ext uri="{FF2B5EF4-FFF2-40B4-BE49-F238E27FC236}">
                <a16:creationId xmlns:a16="http://schemas.microsoft.com/office/drawing/2014/main" xmlns="" id="{6D2FC8F6-C38F-E040-8B49-A050C12629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7600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4037" name="Rectangle 5">
            <a:extLst>
              <a:ext uri="{FF2B5EF4-FFF2-40B4-BE49-F238E27FC236}">
                <a16:creationId xmlns:a16="http://schemas.microsoft.com/office/drawing/2014/main" xmlns="" id="{420224AF-BC8C-474F-BB47-35A7AFBC8FAE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37600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BE68707-C58B-854B-B79B-6E02A34ED1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93574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>
            <a:extLst>
              <a:ext uri="{FF2B5EF4-FFF2-40B4-BE49-F238E27FC236}">
                <a16:creationId xmlns:a16="http://schemas.microsoft.com/office/drawing/2014/main" xmlns="" id="{B3F47219-A163-B44A-A758-9FA038E1EB5F}"/>
              </a:ext>
            </a:extLst>
          </p:cNvPr>
          <p:cNvSpPr>
            <a:spLocks noChangeShapeType="1"/>
          </p:cNvSpPr>
          <p:nvPr/>
        </p:nvSpPr>
        <p:spPr bwMode="auto">
          <a:xfrm>
            <a:off x="101600" y="1981200"/>
            <a:ext cx="8864600" cy="0"/>
          </a:xfrm>
          <a:prstGeom prst="line">
            <a:avLst/>
          </a:prstGeom>
          <a:noFill/>
          <a:ln w="50800">
            <a:solidFill>
              <a:srgbClr val="91919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2588" y="2286000"/>
            <a:ext cx="8382000" cy="1143000"/>
          </a:xfrm>
        </p:spPr>
        <p:txBody>
          <a:bodyPr anchor="b"/>
          <a:lstStyle>
            <a:lvl1pPr algn="ctr"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3188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3684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79056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228600"/>
            <a:ext cx="2152650" cy="6477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305550" cy="6477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92366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84642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890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2291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600200"/>
            <a:ext cx="42291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86956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75655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97892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9446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3101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431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344A9975-BF97-EE4A-A4EE-1BFFF953FE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8610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77F13ADC-ED11-054C-9A18-3D8691D567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00200"/>
            <a:ext cx="86106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Line 4">
            <a:extLst>
              <a:ext uri="{FF2B5EF4-FFF2-40B4-BE49-F238E27FC236}">
                <a16:creationId xmlns:a16="http://schemas.microsoft.com/office/drawing/2014/main" xmlns="" id="{7B3B2602-1ADA-5B4B-8A95-DDA83EBC00E8}"/>
              </a:ext>
            </a:extLst>
          </p:cNvPr>
          <p:cNvSpPr>
            <a:spLocks noChangeShapeType="1"/>
          </p:cNvSpPr>
          <p:nvPr/>
        </p:nvSpPr>
        <p:spPr bwMode="auto">
          <a:xfrm>
            <a:off x="139700" y="1447800"/>
            <a:ext cx="8864600" cy="0"/>
          </a:xfrm>
          <a:prstGeom prst="line">
            <a:avLst/>
          </a:prstGeom>
          <a:noFill/>
          <a:ln w="50800">
            <a:solidFill>
              <a:srgbClr val="91919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u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–"/>
        <a:defRPr sz="2800">
          <a:solidFill>
            <a:srgbClr val="063DE8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2400">
          <a:solidFill>
            <a:srgbClr val="063DE8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000">
          <a:solidFill>
            <a:srgbClr val="063DE8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–"/>
        <a:defRPr sz="2000">
          <a:solidFill>
            <a:srgbClr val="063DE8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–"/>
        <a:defRPr sz="2000">
          <a:solidFill>
            <a:srgbClr val="063DE8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–"/>
        <a:defRPr sz="2000">
          <a:solidFill>
            <a:srgbClr val="063DE8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–"/>
        <a:defRPr sz="2000">
          <a:solidFill>
            <a:srgbClr val="063DE8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–"/>
        <a:defRPr sz="2000">
          <a:solidFill>
            <a:srgbClr val="063DE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>
            <a:extLst>
              <a:ext uri="{FF2B5EF4-FFF2-40B4-BE49-F238E27FC236}">
                <a16:creationId xmlns:a16="http://schemas.microsoft.com/office/drawing/2014/main" xmlns="" id="{F64567F6-C0AD-DF42-90EA-E8B208578CD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ACM Volunteer Structure</a:t>
            </a:r>
          </a:p>
        </p:txBody>
      </p:sp>
      <p:sp>
        <p:nvSpPr>
          <p:cNvPr id="3075" name="Rectangle 9">
            <a:extLst>
              <a:ext uri="{FF2B5EF4-FFF2-40B4-BE49-F238E27FC236}">
                <a16:creationId xmlns:a16="http://schemas.microsoft.com/office/drawing/2014/main" xmlns="" id="{B5671AD8-67CD-534E-A910-469FA314405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Jeff Jortner</a:t>
            </a:r>
          </a:p>
          <a:p>
            <a:r>
              <a:rPr lang="en-US" altLang="en-US" dirty="0"/>
              <a:t>SGB Chair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>
            <a:extLst>
              <a:ext uri="{FF2B5EF4-FFF2-40B4-BE49-F238E27FC236}">
                <a16:creationId xmlns:a16="http://schemas.microsoft.com/office/drawing/2014/main" xmlns="" id="{A65CBECC-94E7-B847-B5B0-22F871B5F8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SGB</a:t>
            </a:r>
          </a:p>
        </p:txBody>
      </p:sp>
      <p:sp>
        <p:nvSpPr>
          <p:cNvPr id="12291" name="Rectangle 5">
            <a:extLst>
              <a:ext uri="{FF2B5EF4-FFF2-40B4-BE49-F238E27FC236}">
                <a16:creationId xmlns:a16="http://schemas.microsoft.com/office/drawing/2014/main" xmlns="" id="{493F678B-DB8E-7C4A-9EE3-7AA6186863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/>
              <a:t>Who</a:t>
            </a:r>
          </a:p>
          <a:p>
            <a:pPr lvl="1"/>
            <a:r>
              <a:rPr lang="en-US" altLang="en-US" sz="2000"/>
              <a:t>the leaders of each SIG</a:t>
            </a:r>
          </a:p>
          <a:p>
            <a:pPr lvl="1"/>
            <a:r>
              <a:rPr lang="en-US" altLang="en-US" sz="2000"/>
              <a:t>supported by SIG Services </a:t>
            </a:r>
          </a:p>
          <a:p>
            <a:pPr lvl="1"/>
            <a:r>
              <a:rPr lang="en-US" altLang="en-US" sz="2000"/>
              <a:t>weighted voting</a:t>
            </a:r>
          </a:p>
          <a:p>
            <a:pPr lvl="2"/>
            <a:r>
              <a:rPr lang="en-US" altLang="en-US" sz="2000"/>
              <a:t>1 vote plus 1 per 1000 members</a:t>
            </a:r>
          </a:p>
          <a:p>
            <a:r>
              <a:rPr lang="en-US" altLang="en-US" sz="2800"/>
              <a:t>What</a:t>
            </a:r>
          </a:p>
          <a:p>
            <a:pPr lvl="1"/>
            <a:r>
              <a:rPr lang="en-US" altLang="en-US" sz="2000"/>
              <a:t>collective management</a:t>
            </a:r>
          </a:p>
          <a:p>
            <a:pPr lvl="2"/>
            <a:r>
              <a:rPr lang="en-US" altLang="en-US" sz="2000"/>
              <a:t>Providing input on policy setting</a:t>
            </a:r>
          </a:p>
          <a:p>
            <a:pPr lvl="2"/>
            <a:r>
              <a:rPr lang="en-US" altLang="en-US" sz="2000"/>
              <a:t>Sharing best practices </a:t>
            </a:r>
          </a:p>
          <a:p>
            <a:pPr lvl="2"/>
            <a:r>
              <a:rPr lang="en-US" altLang="en-US" sz="2000"/>
              <a:t>Creation/review/oversight of SIGs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>
            <a:extLst>
              <a:ext uri="{FF2B5EF4-FFF2-40B4-BE49-F238E27FC236}">
                <a16:creationId xmlns:a16="http://schemas.microsoft.com/office/drawing/2014/main" xmlns="" id="{31305526-C019-644C-875E-1F22C324E8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Role of the SGB Chair and EC</a:t>
            </a:r>
          </a:p>
        </p:txBody>
      </p:sp>
      <p:sp>
        <p:nvSpPr>
          <p:cNvPr id="13315" name="Rectangle 5">
            <a:extLst>
              <a:ext uri="{FF2B5EF4-FFF2-40B4-BE49-F238E27FC236}">
                <a16:creationId xmlns:a16="http://schemas.microsoft.com/office/drawing/2014/main" xmlns="" id="{A417A64A-964F-EF43-84C9-BCBFDB0F0B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/>
              <a:t>Prepare agendas and recommendations for SGB meeting</a:t>
            </a:r>
          </a:p>
          <a:p>
            <a:r>
              <a:rPr lang="en-US" altLang="en-US" sz="2800"/>
              <a:t>Handle SGB business between meetings</a:t>
            </a:r>
          </a:p>
          <a:p>
            <a:r>
              <a:rPr lang="en-US" altLang="en-US" sz="2800"/>
              <a:t>Handle a wide range of “routine” requests specifically delegated to Chair or EC</a:t>
            </a:r>
          </a:p>
          <a:p>
            <a:pPr lvl="1"/>
            <a:r>
              <a:rPr lang="en-US" altLang="en-US" sz="2000"/>
              <a:t>replacement of officers when required</a:t>
            </a:r>
          </a:p>
          <a:p>
            <a:pPr lvl="1"/>
            <a:r>
              <a:rPr lang="en-US" altLang="en-US" sz="2000"/>
              <a:t>by-laws change review</a:t>
            </a:r>
          </a:p>
          <a:p>
            <a:pPr lvl="1"/>
            <a:r>
              <a:rPr lang="en-US" altLang="en-US" sz="2000"/>
              <a:t>pre-review of issues for ACM EC</a:t>
            </a:r>
          </a:p>
          <a:p>
            <a:r>
              <a:rPr lang="en-US" altLang="en-US" sz="2800"/>
              <a:t>Plus whatever else is needed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>
            <a:extLst>
              <a:ext uri="{FF2B5EF4-FFF2-40B4-BE49-F238E27FC236}">
                <a16:creationId xmlns:a16="http://schemas.microsoft.com/office/drawing/2014/main" xmlns="" id="{A0F9FCFE-AA61-2B44-8C4D-F1E6D759E5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Viability Reviews</a:t>
            </a:r>
          </a:p>
        </p:txBody>
      </p:sp>
      <p:sp>
        <p:nvSpPr>
          <p:cNvPr id="14339" name="Rectangle 5">
            <a:extLst>
              <a:ext uri="{FF2B5EF4-FFF2-40B4-BE49-F238E27FC236}">
                <a16:creationId xmlns:a16="http://schemas.microsoft.com/office/drawing/2014/main" xmlns="" id="{34B77DCB-0373-CC49-B46A-1B6990B3DF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/>
              <a:t>Each SIG faces regular program reviews</a:t>
            </a:r>
          </a:p>
          <a:p>
            <a:r>
              <a:rPr lang="en-US" altLang="en-US" sz="2800"/>
              <a:t>SIG prepares response to standard set of questions</a:t>
            </a:r>
          </a:p>
          <a:p>
            <a:pPr lvl="1"/>
            <a:r>
              <a:rPr lang="en-US" altLang="en-US" sz="2000"/>
              <a:t>SGB Viability Advisor reviews with Director of SIG Services and sends to SGB EC  </a:t>
            </a:r>
          </a:p>
          <a:p>
            <a:pPr lvl="1"/>
            <a:r>
              <a:rPr lang="en-US" altLang="en-US" sz="2000"/>
              <a:t>SGB EC makes final decision</a:t>
            </a:r>
          </a:p>
          <a:p>
            <a:pPr lvl="1"/>
            <a:r>
              <a:rPr lang="en-US" altLang="en-US" sz="2000"/>
              <a:t>SGB informed of decision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>
            <a:extLst>
              <a:ext uri="{FF2B5EF4-FFF2-40B4-BE49-F238E27FC236}">
                <a16:creationId xmlns:a16="http://schemas.microsoft.com/office/drawing/2014/main" xmlns="" id="{FD594091-8DBF-784D-8A25-D38113DDC7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Best Practices</a:t>
            </a:r>
          </a:p>
        </p:txBody>
      </p:sp>
      <p:sp>
        <p:nvSpPr>
          <p:cNvPr id="15363" name="Rectangle 5">
            <a:extLst>
              <a:ext uri="{FF2B5EF4-FFF2-40B4-BE49-F238E27FC236}">
                <a16:creationId xmlns:a16="http://schemas.microsoft.com/office/drawing/2014/main" xmlns="" id="{61E1737A-50E5-0E41-8D9F-E9B0AC20F8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/>
              <a:t>At each SGB meeting there is time set aside for Q&amp;A and for sharing successful practices</a:t>
            </a:r>
          </a:p>
          <a:p>
            <a:pPr lvl="1"/>
            <a:r>
              <a:rPr lang="en-US" altLang="en-US" sz="2000"/>
              <a:t>Many SIG leaders find this to be the most valuable part of the meeting!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>
            <a:extLst>
              <a:ext uri="{FF2B5EF4-FFF2-40B4-BE49-F238E27FC236}">
                <a16:creationId xmlns:a16="http://schemas.microsoft.com/office/drawing/2014/main" xmlns="" id="{E3A467E4-3FFA-2340-98A9-2982B7B755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Other Responsibilities to Take Seriously</a:t>
            </a:r>
          </a:p>
        </p:txBody>
      </p:sp>
      <p:sp>
        <p:nvSpPr>
          <p:cNvPr id="16387" name="Rectangle 5">
            <a:extLst>
              <a:ext uri="{FF2B5EF4-FFF2-40B4-BE49-F238E27FC236}">
                <a16:creationId xmlns:a16="http://schemas.microsoft.com/office/drawing/2014/main" xmlns="" id="{D781AE3E-EACA-BB44-9355-A518C92C2F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/>
              <a:t>Annual reporting</a:t>
            </a:r>
          </a:p>
          <a:p>
            <a:r>
              <a:rPr lang="en-US" altLang="en-US" sz="2800"/>
              <a:t>Setting membership benefits and dues</a:t>
            </a:r>
          </a:p>
          <a:p>
            <a:r>
              <a:rPr lang="en-US" altLang="en-US" sz="2800"/>
              <a:t>Volunteer and leadership development</a:t>
            </a:r>
          </a:p>
          <a:p>
            <a:r>
              <a:rPr lang="en-US" altLang="en-US" sz="2800"/>
              <a:t>Community building</a:t>
            </a:r>
          </a:p>
          <a:p>
            <a:r>
              <a:rPr lang="en-US" altLang="en-US" sz="2800"/>
              <a:t>Sustainable excellence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>
            <a:extLst>
              <a:ext uri="{FF2B5EF4-FFF2-40B4-BE49-F238E27FC236}">
                <a16:creationId xmlns:a16="http://schemas.microsoft.com/office/drawing/2014/main" xmlns="" id="{685B5A55-8CF5-574C-BD91-9ADA813602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Goals for this Session</a:t>
            </a:r>
          </a:p>
        </p:txBody>
      </p:sp>
      <p:sp>
        <p:nvSpPr>
          <p:cNvPr id="4099" name="Rectangle 9">
            <a:extLst>
              <a:ext uri="{FF2B5EF4-FFF2-40B4-BE49-F238E27FC236}">
                <a16:creationId xmlns:a16="http://schemas.microsoft.com/office/drawing/2014/main" xmlns="" id="{ED674D49-1E05-9644-8B17-657A7A110A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/>
              <a:t>Overview of </a:t>
            </a:r>
            <a:r>
              <a:rPr lang="en-US" altLang="en-US" sz="2800" u="sng"/>
              <a:t>volunteer</a:t>
            </a:r>
            <a:r>
              <a:rPr lang="en-US" altLang="en-US" sz="2800"/>
              <a:t> leadership structure for all of ACM</a:t>
            </a:r>
          </a:p>
          <a:p>
            <a:pPr lvl="1"/>
            <a:r>
              <a:rPr lang="en-US" altLang="en-US" sz="2400"/>
              <a:t>know where decisions are made</a:t>
            </a:r>
          </a:p>
          <a:p>
            <a:pPr lvl="1"/>
            <a:r>
              <a:rPr lang="en-US" altLang="en-US" sz="2400"/>
              <a:t>know where to go with ideas/needs</a:t>
            </a:r>
          </a:p>
          <a:p>
            <a:pPr lvl="1"/>
            <a:r>
              <a:rPr lang="en-US" altLang="en-US" sz="2400"/>
              <a:t>know how things work to explain to your members</a:t>
            </a:r>
          </a:p>
          <a:p>
            <a:r>
              <a:rPr lang="en-US" altLang="en-US" sz="2800"/>
              <a:t>Specific details on the SGB and SIG governance</a:t>
            </a:r>
          </a:p>
          <a:p>
            <a:pPr lvl="1"/>
            <a:r>
              <a:rPr lang="en-US" altLang="en-US" sz="2400"/>
              <a:t>how to get things done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xmlns="" id="{ADF868DF-DCA9-FA46-A631-0E2EA52867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Starting at the Top</a:t>
            </a:r>
            <a:br>
              <a:rPr lang="en-US" altLang="en-US"/>
            </a:br>
            <a:r>
              <a:rPr lang="en-US" altLang="en-US" sz="2400"/>
              <a:t>ACM Council</a:t>
            </a:r>
          </a:p>
        </p:txBody>
      </p:sp>
      <p:sp>
        <p:nvSpPr>
          <p:cNvPr id="5123" name="Rectangle 8">
            <a:extLst>
              <a:ext uri="{FF2B5EF4-FFF2-40B4-BE49-F238E27FC236}">
                <a16:creationId xmlns:a16="http://schemas.microsoft.com/office/drawing/2014/main" xmlns="" id="{EC50B264-C328-3D49-B9FB-86DA144EBD4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1600" dirty="0"/>
              <a:t>Five EC members</a:t>
            </a:r>
          </a:p>
          <a:p>
            <a:pPr lvl="1"/>
            <a:r>
              <a:rPr lang="en-US" altLang="en-US" sz="1600" dirty="0"/>
              <a:t>President, Cherri Pancake</a:t>
            </a:r>
          </a:p>
          <a:p>
            <a:pPr lvl="1"/>
            <a:r>
              <a:rPr lang="en-US" altLang="en-US" sz="1600" dirty="0"/>
              <a:t>Vice-President, Elizabeth Churchill</a:t>
            </a:r>
          </a:p>
          <a:p>
            <a:pPr lvl="1"/>
            <a:r>
              <a:rPr lang="en-US" altLang="en-US" sz="1600" dirty="0"/>
              <a:t>Sec./Treasurer, </a:t>
            </a:r>
            <a:r>
              <a:rPr lang="en-US" sz="1600" dirty="0"/>
              <a:t>Yannis  E Ioannidis</a:t>
            </a:r>
          </a:p>
          <a:p>
            <a:pPr lvl="1"/>
            <a:r>
              <a:rPr lang="en-US" altLang="en-US" sz="1600" dirty="0"/>
              <a:t>Past President, Alex Wolf</a:t>
            </a:r>
          </a:p>
          <a:p>
            <a:pPr lvl="1"/>
            <a:r>
              <a:rPr lang="en-US" altLang="en-US" sz="1600" dirty="0"/>
              <a:t>SGB Chair, Jeff Jortner</a:t>
            </a:r>
          </a:p>
          <a:p>
            <a:r>
              <a:rPr lang="en-US" altLang="en-US" sz="1600" dirty="0" smtClean="0"/>
              <a:t>Publications Board Chair</a:t>
            </a:r>
          </a:p>
          <a:p>
            <a:r>
              <a:rPr lang="en-US" altLang="en-US" sz="1600" dirty="0" smtClean="0"/>
              <a:t>Seven </a:t>
            </a:r>
            <a:r>
              <a:rPr lang="en-US" altLang="en-US" sz="1600" dirty="0"/>
              <a:t>at-large members</a:t>
            </a:r>
          </a:p>
          <a:p>
            <a:r>
              <a:rPr lang="en-US" altLang="en-US" sz="1600" dirty="0"/>
              <a:t>Three SGB-elected reps</a:t>
            </a:r>
          </a:p>
          <a:p>
            <a:pPr lvl="1"/>
            <a:r>
              <a:rPr lang="en-US" sz="1600" dirty="0"/>
              <a:t>Sarita </a:t>
            </a:r>
            <a:r>
              <a:rPr lang="en-US" sz="1600" dirty="0" err="1"/>
              <a:t>Adve</a:t>
            </a:r>
            <a:r>
              <a:rPr lang="en-US" sz="1600" dirty="0"/>
              <a:t> </a:t>
            </a:r>
          </a:p>
          <a:p>
            <a:pPr lvl="1"/>
            <a:r>
              <a:rPr lang="en-US" sz="1600" dirty="0"/>
              <a:t>Jeanna Matthews</a:t>
            </a:r>
          </a:p>
          <a:p>
            <a:pPr lvl="1"/>
            <a:r>
              <a:rPr lang="en-US" sz="1600" dirty="0"/>
              <a:t>Renee </a:t>
            </a:r>
            <a:r>
              <a:rPr lang="en-US" sz="1600" dirty="0" smtClean="0"/>
              <a:t>McCauley</a:t>
            </a:r>
          </a:p>
          <a:p>
            <a:r>
              <a:rPr lang="en-US" altLang="en-US" sz="1600" dirty="0"/>
              <a:t>Two ex officio</a:t>
            </a:r>
          </a:p>
          <a:p>
            <a:pPr lvl="1"/>
            <a:r>
              <a:rPr lang="en-US" altLang="en-US" sz="1600" dirty="0"/>
              <a:t>ACM CEO (Vicki Hanson)</a:t>
            </a:r>
          </a:p>
          <a:p>
            <a:pPr lvl="1"/>
            <a:r>
              <a:rPr lang="en-US" altLang="en-US" sz="1600" dirty="0"/>
              <a:t>ACM COO (Pat Ryan)</a:t>
            </a:r>
          </a:p>
          <a:p>
            <a:pPr lvl="1"/>
            <a:endParaRPr lang="en-US" sz="1800" dirty="0"/>
          </a:p>
        </p:txBody>
      </p:sp>
      <p:sp>
        <p:nvSpPr>
          <p:cNvPr id="5124" name="Rectangle 9">
            <a:extLst>
              <a:ext uri="{FF2B5EF4-FFF2-40B4-BE49-F238E27FC236}">
                <a16:creationId xmlns:a16="http://schemas.microsoft.com/office/drawing/2014/main" xmlns="" id="{61C6F1F6-6347-4E40-99FA-8BB20C5B4C62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en-US" sz="1600" dirty="0" smtClean="0"/>
              <a:t>Participating Board &amp; Council Chairs</a:t>
            </a:r>
            <a:endParaRPr lang="en-US" altLang="en-US" sz="1600" dirty="0"/>
          </a:p>
          <a:p>
            <a:pPr lvl="1"/>
            <a:r>
              <a:rPr lang="en-US" altLang="en-US" sz="1600" dirty="0"/>
              <a:t>Practitioners Board Chair</a:t>
            </a:r>
          </a:p>
          <a:p>
            <a:pPr lvl="1"/>
            <a:r>
              <a:rPr lang="en-US" altLang="en-US" sz="1600" dirty="0" smtClean="0"/>
              <a:t>Education </a:t>
            </a:r>
            <a:r>
              <a:rPr lang="en-US" altLang="en-US" sz="1600" dirty="0"/>
              <a:t>Board Chair</a:t>
            </a:r>
          </a:p>
          <a:p>
            <a:pPr lvl="1"/>
            <a:r>
              <a:rPr lang="en-US" altLang="en-US" sz="1600" dirty="0" smtClean="0"/>
              <a:t>ACM-W </a:t>
            </a:r>
            <a:r>
              <a:rPr lang="en-US" altLang="en-US" sz="1600" dirty="0"/>
              <a:t>Council Chair</a:t>
            </a:r>
          </a:p>
          <a:p>
            <a:pPr lvl="1"/>
            <a:r>
              <a:rPr lang="en-US" altLang="en-US" sz="1600" dirty="0"/>
              <a:t>3 International Council Chairs (Europe, India, China)</a:t>
            </a:r>
          </a:p>
          <a:p>
            <a:pPr lvl="1"/>
            <a:r>
              <a:rPr lang="en-US" altLang="en-US" sz="1600" dirty="0" smtClean="0"/>
              <a:t>Tech Policy Council Chair</a:t>
            </a:r>
            <a:endParaRPr lang="en-US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>
            <a:extLst>
              <a:ext uri="{FF2B5EF4-FFF2-40B4-BE49-F238E27FC236}">
                <a16:creationId xmlns:a16="http://schemas.microsoft.com/office/drawing/2014/main" xmlns="" id="{CB08117A-D22B-6744-AFB9-3DE8282EF6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Council and the EC</a:t>
            </a:r>
          </a:p>
        </p:txBody>
      </p:sp>
      <p:sp>
        <p:nvSpPr>
          <p:cNvPr id="6147" name="Rectangle 5">
            <a:extLst>
              <a:ext uri="{FF2B5EF4-FFF2-40B4-BE49-F238E27FC236}">
                <a16:creationId xmlns:a16="http://schemas.microsoft.com/office/drawing/2014/main" xmlns="" id="{38C6C081-D415-BB43-A1E9-CEC3C8A9D5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/>
              <a:t>Council is the final authority on all ACM policy decisions, approves all major new initiatives, approves the annual budget, etc.</a:t>
            </a:r>
          </a:p>
          <a:p>
            <a:endParaRPr lang="en-US" altLang="en-US" sz="2800"/>
          </a:p>
          <a:p>
            <a:r>
              <a:rPr lang="en-US" altLang="en-US" sz="2800"/>
              <a:t>The ACM EC is charged with operational governance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>
            <a:extLst>
              <a:ext uri="{FF2B5EF4-FFF2-40B4-BE49-F238E27FC236}">
                <a16:creationId xmlns:a16="http://schemas.microsoft.com/office/drawing/2014/main" xmlns="" id="{95DDA24A-1379-2D4B-8A2F-EDF559A23A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ACM’s Boards and Councils</a:t>
            </a:r>
          </a:p>
        </p:txBody>
      </p:sp>
      <p:sp>
        <p:nvSpPr>
          <p:cNvPr id="7171" name="Rectangle 5">
            <a:extLst>
              <a:ext uri="{FF2B5EF4-FFF2-40B4-BE49-F238E27FC236}">
                <a16:creationId xmlns:a16="http://schemas.microsoft.com/office/drawing/2014/main" xmlns="" id="{6A882D6A-ED4E-C74F-97D4-CB4AAC94916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/>
              <a:t>Boards</a:t>
            </a:r>
          </a:p>
          <a:p>
            <a:pPr lvl="1"/>
            <a:r>
              <a:rPr lang="en-US" altLang="en-US" sz="2000"/>
              <a:t>SGB</a:t>
            </a:r>
          </a:p>
          <a:p>
            <a:pPr lvl="1"/>
            <a:r>
              <a:rPr lang="en-US" altLang="en-US" sz="2000"/>
              <a:t>Publications</a:t>
            </a:r>
          </a:p>
          <a:p>
            <a:pPr lvl="1"/>
            <a:r>
              <a:rPr lang="en-US" altLang="en-US" sz="2000"/>
              <a:t>Practitioner</a:t>
            </a:r>
          </a:p>
          <a:p>
            <a:pPr lvl="1"/>
            <a:r>
              <a:rPr lang="en-US" altLang="en-US" sz="2000"/>
              <a:t>Education</a:t>
            </a:r>
          </a:p>
        </p:txBody>
      </p:sp>
      <p:sp>
        <p:nvSpPr>
          <p:cNvPr id="7172" name="Rectangle 6">
            <a:extLst>
              <a:ext uri="{FF2B5EF4-FFF2-40B4-BE49-F238E27FC236}">
                <a16:creationId xmlns:a16="http://schemas.microsoft.com/office/drawing/2014/main" xmlns="" id="{41BD5FC1-16EC-3843-B71E-F04EED844CFA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en-US" dirty="0"/>
              <a:t>Councils</a:t>
            </a:r>
          </a:p>
          <a:p>
            <a:pPr lvl="1"/>
            <a:r>
              <a:rPr lang="en-US" altLang="en-US" sz="2000" dirty="0"/>
              <a:t>ACM-W</a:t>
            </a:r>
          </a:p>
          <a:p>
            <a:pPr lvl="1"/>
            <a:r>
              <a:rPr lang="en-US" altLang="en-US" sz="2000" dirty="0"/>
              <a:t>Tech Policy</a:t>
            </a:r>
          </a:p>
          <a:p>
            <a:pPr lvl="1"/>
            <a:r>
              <a:rPr lang="en-US" altLang="en-US" sz="2000" dirty="0"/>
              <a:t>Europe</a:t>
            </a:r>
          </a:p>
          <a:p>
            <a:pPr lvl="1"/>
            <a:r>
              <a:rPr lang="en-US" altLang="en-US" sz="2000" dirty="0"/>
              <a:t>India</a:t>
            </a:r>
          </a:p>
          <a:p>
            <a:pPr lvl="1"/>
            <a:r>
              <a:rPr lang="en-US" altLang="en-US" sz="2000" dirty="0"/>
              <a:t>China</a:t>
            </a:r>
          </a:p>
          <a:p>
            <a:pPr lvl="1"/>
            <a:r>
              <a:rPr lang="en-US" altLang="en-US" sz="2000" dirty="0"/>
              <a:t>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>
            <a:extLst>
              <a:ext uri="{FF2B5EF4-FFF2-40B4-BE49-F238E27FC236}">
                <a16:creationId xmlns:a16="http://schemas.microsoft.com/office/drawing/2014/main" xmlns="" id="{919DD603-337D-6B45-BE43-86944DA12D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ACM’s Committees of Council and EC</a:t>
            </a:r>
          </a:p>
        </p:txBody>
      </p:sp>
      <p:sp>
        <p:nvSpPr>
          <p:cNvPr id="8195" name="Rectangle 5">
            <a:extLst>
              <a:ext uri="{FF2B5EF4-FFF2-40B4-BE49-F238E27FC236}">
                <a16:creationId xmlns:a16="http://schemas.microsoft.com/office/drawing/2014/main" xmlns="" id="{24B6572F-084A-7640-A62D-8860997A049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000" dirty="0"/>
              <a:t>Audit</a:t>
            </a:r>
          </a:p>
          <a:p>
            <a:r>
              <a:rPr lang="en-US" altLang="en-US" sz="2000" dirty="0" smtClean="0"/>
              <a:t>Awards</a:t>
            </a:r>
          </a:p>
          <a:p>
            <a:r>
              <a:rPr lang="en-US" altLang="en-US" sz="2000" dirty="0"/>
              <a:t>Committee on Professional </a:t>
            </a:r>
            <a:r>
              <a:rPr lang="en-US" altLang="en-US" sz="2000" dirty="0" smtClean="0"/>
              <a:t>Ethics (COPE)</a:t>
            </a:r>
            <a:endParaRPr lang="en-US" altLang="en-US" sz="2000" dirty="0"/>
          </a:p>
          <a:p>
            <a:r>
              <a:rPr lang="en-US" altLang="en-US" sz="2000" dirty="0" smtClean="0"/>
              <a:t>History </a:t>
            </a:r>
            <a:r>
              <a:rPr lang="en-US" altLang="en-US" sz="2000" dirty="0"/>
              <a:t>Committee</a:t>
            </a:r>
          </a:p>
          <a:p>
            <a:r>
              <a:rPr lang="en-US" altLang="en-US" sz="2000" dirty="0"/>
              <a:t>Investment </a:t>
            </a:r>
            <a:r>
              <a:rPr lang="en-US" altLang="en-US" sz="2000" dirty="0" smtClean="0"/>
              <a:t>Committee</a:t>
            </a:r>
          </a:p>
          <a:p>
            <a:r>
              <a:rPr lang="en-US" altLang="en-US" sz="2000" dirty="0" smtClean="0"/>
              <a:t>Nominating </a:t>
            </a:r>
          </a:p>
          <a:p>
            <a:r>
              <a:rPr lang="en-US" altLang="en-US" sz="2000" dirty="0" smtClean="0"/>
              <a:t>Elections</a:t>
            </a:r>
            <a:endParaRPr lang="en-US" altLang="en-US" sz="2000" dirty="0"/>
          </a:p>
          <a:p>
            <a:endParaRPr lang="en-US" altLang="en-US" sz="2000" dirty="0"/>
          </a:p>
          <a:p>
            <a:endParaRPr lang="en-US" altLang="en-US" sz="2000" dirty="0"/>
          </a:p>
        </p:txBody>
      </p:sp>
      <p:sp>
        <p:nvSpPr>
          <p:cNvPr id="8196" name="Rectangle 6">
            <a:extLst>
              <a:ext uri="{FF2B5EF4-FFF2-40B4-BE49-F238E27FC236}">
                <a16:creationId xmlns:a16="http://schemas.microsoft.com/office/drawing/2014/main" xmlns="" id="{5E87D05F-C4A2-3245-A5BD-920878974A5F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altLang="en-US" sz="2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>
            <a:extLst>
              <a:ext uri="{FF2B5EF4-FFF2-40B4-BE49-F238E27FC236}">
                <a16:creationId xmlns:a16="http://schemas.microsoft.com/office/drawing/2014/main" xmlns="" id="{8FC46DE5-9665-6647-8297-1144C9DA49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SGB EC</a:t>
            </a:r>
          </a:p>
        </p:txBody>
      </p:sp>
      <p:sp>
        <p:nvSpPr>
          <p:cNvPr id="9219" name="Rectangle 5">
            <a:extLst>
              <a:ext uri="{FF2B5EF4-FFF2-40B4-BE49-F238E27FC236}">
                <a16:creationId xmlns:a16="http://schemas.microsoft.com/office/drawing/2014/main" xmlns="" id="{B1DEDD80-58C9-FF49-97AC-95335E438ED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000" dirty="0"/>
              <a:t>Chair</a:t>
            </a:r>
          </a:p>
          <a:p>
            <a:pPr lvl="1"/>
            <a:r>
              <a:rPr lang="en-US" altLang="en-US" sz="2000" dirty="0"/>
              <a:t>Jeff Jortner</a:t>
            </a:r>
          </a:p>
          <a:p>
            <a:r>
              <a:rPr lang="en-US" altLang="en-US" sz="2000" dirty="0"/>
              <a:t>Past Chair</a:t>
            </a:r>
          </a:p>
          <a:p>
            <a:pPr lvl="1"/>
            <a:r>
              <a:rPr lang="en-US" altLang="en-US" sz="2000" dirty="0"/>
              <a:t>Jeanna Matthews</a:t>
            </a:r>
          </a:p>
          <a:p>
            <a:r>
              <a:rPr lang="en-US" altLang="en-US" sz="2000" dirty="0" smtClean="0"/>
              <a:t>Publications </a:t>
            </a:r>
            <a:r>
              <a:rPr lang="en-US" altLang="en-US" sz="2000" dirty="0"/>
              <a:t>Advisor (appt.)</a:t>
            </a:r>
          </a:p>
          <a:p>
            <a:pPr lvl="1"/>
            <a:r>
              <a:rPr lang="en-US" sz="2000" dirty="0"/>
              <a:t>Nenad</a:t>
            </a:r>
            <a:r>
              <a:rPr lang="en-US" dirty="0"/>
              <a:t> </a:t>
            </a:r>
            <a:r>
              <a:rPr lang="en-US" sz="2000" dirty="0" smtClean="0"/>
              <a:t>Medvidovic</a:t>
            </a:r>
          </a:p>
          <a:p>
            <a:r>
              <a:rPr lang="en-US" altLang="en-US" sz="2000" dirty="0"/>
              <a:t>SIG Services </a:t>
            </a:r>
            <a:r>
              <a:rPr lang="en-US" altLang="en-US" sz="2000" dirty="0" smtClean="0"/>
              <a:t>Director</a:t>
            </a:r>
            <a:endParaRPr lang="en-US" altLang="en-US" sz="2000" dirty="0"/>
          </a:p>
          <a:p>
            <a:pPr lvl="1"/>
            <a:r>
              <a:rPr lang="en-US" altLang="en-US" sz="2000" dirty="0"/>
              <a:t>Donna Cappo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altLang="en-US" sz="2000" dirty="0"/>
          </a:p>
        </p:txBody>
      </p:sp>
      <p:sp>
        <p:nvSpPr>
          <p:cNvPr id="12292" name="Rectangle 6">
            <a:extLst>
              <a:ext uri="{FF2B5EF4-FFF2-40B4-BE49-F238E27FC236}">
                <a16:creationId xmlns:a16="http://schemas.microsoft.com/office/drawing/2014/main" xmlns="" id="{CDB9A562-0BFC-FD49-A882-A3C9531C7A98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altLang="en-US" sz="2000" dirty="0"/>
              <a:t>Members at Large</a:t>
            </a:r>
          </a:p>
          <a:p>
            <a:pPr lvl="1"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VC for Operations</a:t>
            </a:r>
          </a:p>
          <a:p>
            <a:pPr lvl="2"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Claire </a:t>
            </a:r>
            <a:r>
              <a:rPr lang="en-US" altLang="en-US" sz="1800" dirty="0" err="1">
                <a:solidFill>
                  <a:schemeClr val="tx1"/>
                </a:solidFill>
              </a:rPr>
              <a:t>Laurer</a:t>
            </a:r>
            <a:endParaRPr lang="en-US" altLang="en-US" sz="1800" dirty="0">
              <a:solidFill>
                <a:schemeClr val="tx1"/>
              </a:solidFill>
            </a:endParaRPr>
          </a:p>
          <a:p>
            <a:pPr lvl="1"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SIG Development Advisor</a:t>
            </a:r>
          </a:p>
          <a:p>
            <a:pPr lvl="2">
              <a:defRPr/>
            </a:pPr>
            <a:r>
              <a:rPr lang="en-US" altLang="en-US" sz="1800" dirty="0"/>
              <a:t>Simon Harper</a:t>
            </a:r>
          </a:p>
          <a:p>
            <a:pPr lvl="1"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SGB Conference Advisor</a:t>
            </a:r>
          </a:p>
          <a:p>
            <a:pPr lvl="2">
              <a:defRPr/>
            </a:pPr>
            <a:r>
              <a:rPr lang="en-US" altLang="en-US" sz="18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Drew Hamilton</a:t>
            </a:r>
          </a:p>
          <a:p>
            <a:pPr lvl="1"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New SIG Advisor</a:t>
            </a:r>
          </a:p>
          <a:p>
            <a:pPr lvl="2">
              <a:defRPr/>
            </a:pPr>
            <a:r>
              <a:rPr lang="en-US" altLang="en-US" sz="18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Laurie Fox</a:t>
            </a:r>
          </a:p>
          <a:p>
            <a:pPr lvl="1"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SIG Viability Advisor</a:t>
            </a:r>
          </a:p>
          <a:p>
            <a:pPr lvl="2">
              <a:defRPr/>
            </a:pPr>
            <a:r>
              <a:rPr lang="en-US" altLang="en-US" sz="1800" dirty="0"/>
              <a:t>Will Tracz</a:t>
            </a:r>
          </a:p>
          <a:p>
            <a:pPr lvl="1"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SIG Awards Advisor</a:t>
            </a:r>
          </a:p>
          <a:p>
            <a:pPr lvl="2">
              <a:defRPr/>
            </a:pPr>
            <a:r>
              <a:rPr lang="en-US" altLang="en-US" sz="18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Jeff Hollingsworth</a:t>
            </a:r>
          </a:p>
          <a:p>
            <a:pPr lvl="2">
              <a:defRPr/>
            </a:pP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>
            <a:extLst>
              <a:ext uri="{FF2B5EF4-FFF2-40B4-BE49-F238E27FC236}">
                <a16:creationId xmlns:a16="http://schemas.microsoft.com/office/drawing/2014/main" xmlns="" id="{ED9B2DAC-0439-1847-8E02-E149DE0F39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When Are They Involved?</a:t>
            </a:r>
          </a:p>
        </p:txBody>
      </p:sp>
      <p:sp>
        <p:nvSpPr>
          <p:cNvPr id="10243" name="Rectangle 5">
            <a:extLst>
              <a:ext uri="{FF2B5EF4-FFF2-40B4-BE49-F238E27FC236}">
                <a16:creationId xmlns:a16="http://schemas.microsoft.com/office/drawing/2014/main" xmlns="" id="{1515DEE9-4966-5C4A-BC94-18EE68B49A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/>
              <a:t>Some SIG/SGB activities go to the ACM EC or Council for approval</a:t>
            </a:r>
          </a:p>
          <a:p>
            <a:pPr lvl="1"/>
            <a:r>
              <a:rPr lang="en-US" altLang="en-US" sz="2000"/>
              <a:t>some by-law changes</a:t>
            </a:r>
          </a:p>
          <a:p>
            <a:pPr lvl="1"/>
            <a:r>
              <a:rPr lang="en-US" altLang="en-US" sz="2000"/>
              <a:t>annual budgets (in aggregate)</a:t>
            </a:r>
          </a:p>
          <a:p>
            <a:pPr lvl="1"/>
            <a:r>
              <a:rPr lang="en-US" altLang="en-US" sz="2000"/>
              <a:t>large actions (e.g., $1M+ conference budgets, SIG dissolution)</a:t>
            </a:r>
          </a:p>
          <a:p>
            <a:pPr lvl="1"/>
            <a:r>
              <a:rPr lang="en-US" altLang="en-US" sz="2000"/>
              <a:t>named awards</a:t>
            </a:r>
          </a:p>
          <a:p>
            <a:r>
              <a:rPr lang="en-US" altLang="en-US" sz="2800"/>
              <a:t>Council policies apply to SIGs along with the rest of ACM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xmlns="" id="{A34DC0F7-E4D8-BA49-B304-662DD36E21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When Are They Involved?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xmlns="" id="{F64C0C16-7DFB-2144-BDCF-25AEEAB4FD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/>
              <a:t>Some “SIG” activities are actually done by, or coordinated with, others</a:t>
            </a:r>
          </a:p>
          <a:p>
            <a:pPr lvl="1"/>
            <a:r>
              <a:rPr lang="en-US" altLang="en-US" sz="2000"/>
              <a:t>journals and magazines</a:t>
            </a:r>
          </a:p>
          <a:p>
            <a:pPr lvl="1"/>
            <a:r>
              <a:rPr lang="en-US" altLang="en-US" sz="2000"/>
              <a:t>chapters</a:t>
            </a:r>
          </a:p>
          <a:p>
            <a:pPr lvl="1"/>
            <a:r>
              <a:rPr lang="en-US" altLang="en-US" sz="2000"/>
              <a:t>awards</a:t>
            </a:r>
          </a:p>
          <a:p>
            <a:pPr lvl="1"/>
            <a:r>
              <a:rPr lang="en-US" altLang="en-US" sz="2000"/>
              <a:t>public policy</a:t>
            </a:r>
          </a:p>
          <a:p>
            <a:r>
              <a:rPr lang="en-US" altLang="en-US" sz="2800"/>
              <a:t>Other ACM programs that value SIG participation</a:t>
            </a:r>
          </a:p>
          <a:p>
            <a:pPr lvl="1"/>
            <a:r>
              <a:rPr lang="en-US" altLang="en-US" sz="2000"/>
              <a:t>history, education, practitioners, </a:t>
            </a:r>
            <a:r>
              <a:rPr lang="en-US" altLang="en-US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h-template">
  <a:themeElements>
    <a:clrScheme name="">
      <a:dk1>
        <a:srgbClr val="00279F"/>
      </a:dk1>
      <a:lt1>
        <a:srgbClr val="FFFFFF"/>
      </a:lt1>
      <a:dk2>
        <a:srgbClr val="000000"/>
      </a:dk2>
      <a:lt2>
        <a:srgbClr val="CECECE"/>
      </a:lt2>
      <a:accent1>
        <a:srgbClr val="FC0128"/>
      </a:accent1>
      <a:accent2>
        <a:srgbClr val="000000"/>
      </a:accent2>
      <a:accent3>
        <a:srgbClr val="FFFFFF"/>
      </a:accent3>
      <a:accent4>
        <a:srgbClr val="002087"/>
      </a:accent4>
      <a:accent5>
        <a:srgbClr val="FDAAAC"/>
      </a:accent5>
      <a:accent6>
        <a:srgbClr val="000000"/>
      </a:accent6>
      <a:hlink>
        <a:srgbClr val="FF5008"/>
      </a:hlink>
      <a:folHlink>
        <a:srgbClr val="DADADA"/>
      </a:folHlink>
    </a:clrScheme>
    <a:fontScheme name="oh-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  <a:cs typeface="Arial" charset="0"/>
          </a:defRPr>
        </a:defPPr>
      </a:lstStyle>
    </a:lnDef>
  </a:objectDefaults>
  <a:extraClrSchemeLst>
    <a:extraClrScheme>
      <a:clrScheme name="oh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h-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h-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h-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h-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h-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h-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sim</Template>
  <TotalTime>576</TotalTime>
  <Words>498</Words>
  <Application>Microsoft Office PowerPoint</Application>
  <PresentationFormat>On-screen Show (4:3)</PresentationFormat>
  <Paragraphs>130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oh-template</vt:lpstr>
      <vt:lpstr>ACM Volunteer Structure</vt:lpstr>
      <vt:lpstr>Goals for this Session</vt:lpstr>
      <vt:lpstr>Starting at the Top ACM Council</vt:lpstr>
      <vt:lpstr>Council and the EC</vt:lpstr>
      <vt:lpstr>ACM’s Boards and Councils</vt:lpstr>
      <vt:lpstr>ACM’s Committees of Council and EC</vt:lpstr>
      <vt:lpstr>SGB EC</vt:lpstr>
      <vt:lpstr>When Are They Involved?</vt:lpstr>
      <vt:lpstr>When Are They Involved?</vt:lpstr>
      <vt:lpstr>SGB</vt:lpstr>
      <vt:lpstr>Role of the SGB Chair and EC</vt:lpstr>
      <vt:lpstr>Viability Reviews</vt:lpstr>
      <vt:lpstr>Best Practices</vt:lpstr>
      <vt:lpstr>Other Responsibilities to Take Seriously</vt:lpstr>
    </vt:vector>
  </TitlesOfParts>
  <Company>University of Minnesota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ACM Volunteer Structure</dc:title>
  <dc:creator>Joseph A. Konstan</dc:creator>
  <cp:lastModifiedBy>Donna Cappo</cp:lastModifiedBy>
  <cp:revision>57</cp:revision>
  <dcterms:created xsi:type="dcterms:W3CDTF">2007-07-30T12:12:14Z</dcterms:created>
  <dcterms:modified xsi:type="dcterms:W3CDTF">2018-10-09T17:36:33Z</dcterms:modified>
</cp:coreProperties>
</file>