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8" r:id="rId4"/>
    <p:sldId id="262" r:id="rId5"/>
    <p:sldId id="258" r:id="rId6"/>
    <p:sldId id="257" r:id="rId7"/>
    <p:sldId id="267" r:id="rId8"/>
    <p:sldId id="268" r:id="rId9"/>
    <p:sldId id="269" r:id="rId10"/>
    <p:sldId id="270" r:id="rId11"/>
    <p:sldId id="271" r:id="rId12"/>
    <p:sldId id="261" r:id="rId13"/>
    <p:sldId id="266" r:id="rId14"/>
    <p:sldId id="275" r:id="rId15"/>
    <p:sldId id="260" r:id="rId16"/>
    <p:sldId id="276" r:id="rId17"/>
    <p:sldId id="277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6"/>
    <p:restoredTop sz="78371"/>
  </p:normalViewPr>
  <p:slideViewPr>
    <p:cSldViewPr snapToGrid="0" snapToObjects="1">
      <p:cViewPr varScale="1">
        <p:scale>
          <a:sx n="102" d="100"/>
          <a:sy n="102" d="100"/>
        </p:scale>
        <p:origin x="10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4-01T23:37:34.73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  <inkml:brush xml:id="br1">
      <inkml:brushProperty name="width" value="0.35" units="cm"/>
      <inkml:brushProperty name="height" value="2.1" units="cm"/>
      <inkml:brushProperty name="color" value="#849398"/>
      <inkml:brushProperty name="inkEffects" value="pencil"/>
    </inkml:brush>
  </inkml:definitions>
  <inkml:trace contextRef="#ctx0" brushRef="#br0">454 995 16383,'0'-13'0,"0"1"0,0-1 0,0 1 0,0-1 0,0 1 0,0-1 0,0 1 0,0 0 0,0-1 0,0 1 0,0-1 0,0 1 0,0-1 0,0 1 0,0 0 0,5-1 0,-4 1 0,5-1 0,-1 6 0,-3-4 0,9 10 0,-10-10 0,4 4 0,-5-6 0,0 12 0,0 9 0,0 12 0,0 14 0,0 2 0,0 0 0,0 5 0,0-12 0,0 12 0,0-12 0,0 5 0,0 0 0,-6-6 0,-1 0 0,0-3 0,-4-5 0,9 0 0,-4-1 0,1-7 0,3 1 0,-3-1 0,-1-5 0,5-14 0,-5-1 0,1-11 0,3 0 0,-3 5 0,5-11 0,0 11 0,0-11 0,0 11 0,0-12 0,0 12 0,0-11 0,0 11 0,0-11 0,0 11 0,0-11 0,0 4 0,0 1 0,0 1 0,0 0 0,-6 5 0,5-5 0,-5 7 0,6-1 0,0 1 0,0 0 0,0-1 0,0 1 0,0-1 0,0 1 0,0-1 0,-5 6 0,3 14 0,-3 8 0,-2 19 0,6 1 0,-12 9 0,5-8 0,0 5 0,-4-5 0,4 0 0,0-2 0,-4-8 0,11-5 0,-5-3 0,6-5 0,-6-1 0,5 0 0,-10-5 0,10-13 0,-5-25 0,6-7 0,0-41 0,0 11 0,0-25 0,0 28 0,7-14 0,2 14 0,7 0 0,-1 4 0,0 17 0,-1 8 0,-1 9 0,-6 8 0,4 6 0,-4 6 0,0 7 0,-2 21 0,-5 17 0,0 15 0,0 9 0,0 0 0,0 0 0,0 0 0,0 0 0,0-9 0,-6-1 0,-2-9 0,0-7 0,-5-2 0,12-7 0,-5-7 0,0-1 0,5-7 0,-5 0 0,1-5 0,3-13 0,-3-17 0,5-13 0,0-7 0,0-9 0,6 7 0,2 0 0,12 4 0,-5 19 0,11-11 0,-12 19 0,4-5 0,-5 12 0,-1 2 0,0 5 0,1 0 0,-1 0 0,-5 5 0,-2 8 0,-5 15 0,0 8 0,0 16 0,0-7 0,-13 6 0,4-7 0,-19-1 0,12 0 0,-10-7 0,11-8 0,2-10 0,-5 1 0,15-5 0,-14 5 0,10-13 0,-5 0 0,5-25 0,1-6 0,6-18 0,0 0 0,0-1 0,0 1 0,0-1 0,0 1 0,0 7 0,0 2 0,0 7 0,0 0 0,0 0 0,0 7 0,0-5 0,6 4 0,1-5 0,13-1 0,-6 0 0,12 6 0,-6 2 0,1 6 0,4-1 0,-11 7 0,4 1 0,-5 6 0,-1 0 0,0 6 0,-5 14 0,-2 18 0,-5 8 0,0 13 0,0-13 0,-6 13 0,-9-13 0,-1-2 0,-11-3 0,6-18 0,-7 9 0,1-17 0,0 5 0,0-13 0,7-1 0,-5-6 0,11 0 0,-5 0 0,0 0 0,11-19 0,-11-6 0,18-18 0,-6 0 0,7-9 0,0 7 0,0-7 0,7 8 0,0 8 0,6 9 0,7 1 0,-7 18 0,6-4 0,-7 12 0,1 0 0,-6 5 0,-2 9 0,-5 13 0,0 9 0,0 0 0,0-2 0,-6 0 0,-2-5 0,-12-1 0,-1-3 0,1-11 0,-5 5 0,11-6 0,-12 0 0,6 0 0,0 0 0,1-6 0,0-1 0,5-6 0,-5 0 0,12-6 0,2-7 0,5-15 0,0-1 0,0-12 0,0 5 0,0 0 0,5 1 0,3 9 0,5 5 0,0 2 0,-1 7 0,0 0 0,0 5 0,1 1 0,-1 6 0,0 0 0,-5 6 0,-1 14 0,-6 18 0,0 7 0,0 15 0,0-6 0,0 8 0,-7-9 0,0-9 0,-7-10 0,0-7 0,1-7 0,-6-1 0,5-6 0,-5-6 0,6-1 0,7-12 0,0-15 0,6-8 0,0-23 0,0 7 0,0-15 0,0 14 0,0-5 0,6 15 0,2-6 0,5 20 0,0-11 0,0 13 0,7-1 0,0 1 0,7 7 0,-7 0 0,5 6 0,-11-4 0,5 9 0,-7-3 0,0 5 0,1 0 0,-6 5 0,-2 8 0,-5 8 0,0 5 0,-12 1 0,-3 0 0,-12-7 0,1-1 0,-1-5 0,6-7 0,-4-1 0,11-6 0,-5 0 0,7 0 0,5-12 0,1-3 0,6-19 0,0-2 0,0-16 0,0 14 0,0-11 0,7 13 0,7-8 0,15 7 0,0 3 0,5 12 0,-7 3 0,-7 6 0,5 5 0,-11 3 0,5 5 0,-12 5 0,-2 8 0,-5 15 0,0 8 0,0 0 0,0 5 0,-6-5 0,-8 0 0,-1-2 0,-10-13 0,10-3 0,-10-4 0,11-2 0,-5-5 0,7-1 0,-1-6 0,1 0 0,5-12 0,-5-3 0,11-12 0,-5 0 0,6 1 0,0-1 0,0 0 0,0 7 0,0 1 0,5 6 0,2 6 0,5 2 0,7 5 0,-5 0 0,5 0 0,-7 0 0,0 0 0,0 0 0,1 12 0,-6 10 0,-1 6 0,-6 14 0,0-6 0,0 7 0,0-7 0,-6-2 0,-7-8 0,-2 1 0,-4-7 0,0-1 0,4-12 0,-3-1 0,5-6 0,6-19 0,2-13 0,5-22 0,7-17 0,18-13 0,0 39 0,5 0 0,6-6 0,3 3 0,-3 11 0,0 2 0,3-4 0,-2 2 0,21-13 0,-1-6 0,-11 23 0,-10 4 0,-16 16 0,-1 6 0,-7 2 0,-5 16 0,-15 12 0,-17 23 0,-15 10 0,-10 10 0,10-18 0,-5 5 0,7-15 0,0-1 0,2-7 0,10-11 0,-1-6 0,6-5 0,3-2 0,5-6 0,6-6 0,2-1 0,5-5 0,0-1 0,0 12 0,0 9 0,0 12 0,-13 14 0,-3 2 0,-6 0 0,2-2 0,7-14 0,0-1 0,6-7 0,-4 0 0,9-11 0,-3-16 0,11-14 0,2-15 0,13 1 0,0 7 0,7 2 0,-7 7 0,-3 6 0,-5 3 0,-1 5 0,1 6 0,-1-4 0,0 10 0,1-5 0,-1 6 0,0 0 0,0 0 0,1 0 0,-1 0 0,-5 12 0,-2 3 0,-5 12 0,0-1 0,0 1 0,0-7 0,-6 5 0,-7-10 0,-2 3 0,-10-10 0,11-3 0,-5-5 0,1 0 0,3 0 0,-3-5 0,5-2 0,6-20 0,2 12 0,5-18 0,0 13 0,0-7 0,0 0 0,0 0 0,6 0 0,7 6 0,8 2 0,13 12 0,-12 1 0,10 6 0,-18 0 0,11 0 0,-11 0 0,5 0 0,-12 5 0,-2 16 0,-5 1 0,0 19 0,0-5 0,0 7 0,0-7 0,0 6 0,0-14 0,-5 0 0,-3-3 0,-4-11 0,-1 4 0,0-5 0,1-7 0,-1 0 0,1-6 0,0 0 0,5-12 0,1-10 0,6-23 0,0 7 0,0-4 0,13 8 0,2 5 0,6 1 0,4 9 0,-11 12 0,5 1 0,-7 6 0,0 0 0,-5 12 0,-1 3 0,-6 19 0,0-6 0,0 6 0,0 0 0,0 2 0,0 0 0,0 5 0,-7-5 0,-7 7 0,-8-7 0,-6-2 0,2-7 0,5-7 0,2-1 0,7-12 0,0-2 0,-1-5 0,6-12 0,2-10 0,5-14 0,0-7 0,0 7 0,0 1 0,0 9 0,6-1 0,1 6 0,12 8 0,-5 2 0,4 10 0,-5-5 0,-1 6 0,0 0 0,0 0 0,1 0 0,-1 0 0,0 6 0,-5 0 0,-1 7 0,-1-1 0,-4 0 0,5 1 0,-6-1 0,0 0 0,-12-5 0,-3-2 0,-12-5 0,7 0 0,-5 0 0,4 0 0,0-11 0,2-4 0,5-12 0,7-7 0,1 5 0,6-5 0,0 7 0,0 0 0,0 0 0,0 1 0,0-1 0,0 0 0,12 0 0,3 6 0,19-5 0,-6 11 0,14-6 0,-7 7 0,9 0 0,-1 6 0,-7 1 0,-2 7 0,-8 0 0,1 0 0,-7 0 0,-1 0 0,-6 19 0,-6 5 0,0 28 0,-7 11 0,0-7 0,-7 13 0,-2-16 0,-13 9 0,-2-8 0,-6 6 0,7-22 0,-5 11 0,13-27 0,-5 11 0,8-19 0,-8 5 0,6-7 0,-11 1 0,5-6 0,-7-1 0,0-6 0,-7 0 0,5 0 0,-5 0 0,7 0 0,7-5 0,-5-3 0,10-11 0,-4 5 0,6-11 0,0 11 0,6-5 0,1 6 0,6-5 0,0-10 0,0-1 0,0-21 0,21 11 0,3-7 0,22 2 0,-1 5 0,-7 1 0,5 2 0,-15 15 0,6 6 0,-7 9 0,-7 6 0,5 0 0,-11 0 0,5 0 0,-7 6 0,1 7 0,0 7 0,-6 14 0,5-5 0,-10 5 0,3 0 0,-5-6 0,0 14 0,0-14 0,0 14 0,0-14 0,0 14 0,-6-14 0,-1 6 0,-6-7 0,-1-7 0,2-1 0,-1-7 0,-6 1 0,5-1 0,-11-5 0,11-1 0,-11-6 0,4 0 0,-5 0 0,5 0 0,-4 0 0,11-6 0,-5-7 0,12-1 0,-5-5 0,11 7 0,-5-1 0,1 1 0,3 0 0,-3-1 0,5 1 0,0-1 0,0 1 0,0-1 0,0 6 0,0 2 0</inkml:trace>
  <inkml:trace contextRef="#ctx0" brushRef="#br1" timeOffset="11487">286 498 16383,'26'-14'0,"-4"3"0,-9 6 0,-1 3 0,0-3 0,0 5 0,0 0 0,0 0 0,0 0 0,0 0 0,0 0 0,1 0 0,-1 0 0,0-5 0,0 3 0,-5 2 0,-2 12 0,-5 2 0,0 3 0,0-5 0,0 0 0,0 1 0,0-1 0,0 0 0,0 0 0,-6 0 0,5 0 0,-4 0 0,5 0 0,0 0 0,0 1 0,0-1 0,-6 0 0,5 0 0,-10 0 0,10 0 0,-10-5 0,9 4 0,-3-5 0,-1 1 0,5 4 0,-15-10 0,8-1 0,-11-13 0,13-1 0,-6-4 0,11 5 0,-5 1 0,1 0 0,4 0 0,-5-1 0,1 1 0,3 0 0,-3 0 0,5-1 0,0 1 0,0 0 0,0 0 0,0-1 0,0 1 0,0 0 0,0-1 0,0 7 0,0 0 0</inkml:trace>
  <inkml:trace contextRef="#ctx0" brushRef="#br1" timeOffset="11887">356 492 16383,'0'0'0</inkml:trace>
  <inkml:trace contextRef="#ctx0" brushRef="#br1" timeOffset="12233">356 492 16383,'0'0'0</inkml:trace>
  <inkml:trace contextRef="#ctx0" brushRef="#br1" timeOffset="13359">538 382 16383,'0'0'0</inkml:trace>
  <inkml:trace contextRef="#ctx0" brushRef="#br1" timeOffset="31727">538 382 16383,'-42'0'0,"4"0"0,12 0 0,-1 0 0,1 0 0,6 0 0,-5 0 0,11 0 0,-4 0 0,5 0 0,1 0 0,0 0 0,0 0 0,-1 0 0,1 0 0,0 5 0,0 2 0,-1 0 0,1 4 0,0-5 0,0 1 0,5 4 0,-4-5 0,10 7 0,-5-1 0,6 0 0,0 0 0,0 0 0,0 0 0,0 0 0,0 0 0,0 0 0,0 1 0,0-1 0,0 0 0,0 6 0,6-4 0,-5 11 0,10-12 0,-10 6 0,10-1 0,-9-4 0,9 4 0,-10-6 0,10 0 0,-10 0 0,5 1 0,10 15 0,-12-12 0,17 12 0,-19-16 0,3 0 0,1 1 0,0 9 0,1-7 0,4 8 0,-10-11 0,4 0 0,1 0 0,-5 1 0,10-1 0,-10 0 0,5 0 0,-1 0 0,-4 0 0,5 7 0,-6-6 0,0 6 0,0-7 0,5 0 0,-3 6 0,3 1 0,-5 7 0,0-7 0,6 6 0,-5-11 0,5 10 0,-6-4 0,0 0 0,0 5 0,0-5 0,0 0 0,0-2 0,0-5 0,0-1 0,0 0 0,0 0 0,0 0 0,0 0 0,0 0 0,0 0 0,0 0 0,0-45 0,0 17 0,0-32 0,0 23 0,0 5 0,0-7 0,0 7 0,0-4 0,0 3 0,0 1 0,0-5 0,0 5 0,0-6 0,0 0 0,6-1 0,-5-7 0,11 6 0,-4-13 0,-1 13 0,5-6 0,-10 8 0,9 0 0,-9-1 0,4 7 0,-1 1 0,-4 1 0,5 4 0,-6-4 0,5 5 0,-3 1 0,3 0 0,-5 0 0,0-1 0,0 1 0,5 0 0,2 5 0,0-4 0,4 4 0,-5-5 0,7-7 0,-1 6 0,1-6 0,-1 7 0,0 5 0,0 2 0,0 5 0,0 0 0,0 0 0,0 0 0,1 0 0,-1 0 0,0 5 0,-6 2 0,5 5 0,-9 6 0,8-4 0,-8 11 0,9-5 0,-10 6 0,5 0 0,-6 0 0,0-6 0,6 5 0,-5-11 0,5 4 0,-6-6 0,0 0 0,0 0 0,0 1 0,0 5 0,0-4 0,-5 4 0,-2 0 0,-6-4 0,0 11 0,-6-11 0,5 4 0,-5 1 0,7-5 0,-1 4 0,1-6 0,0 1 0,-1-1 0,1 0 0,5 0 0,-4 0 0,5 0 0,-7 0 0,1-5 0,0 4 0,-1-5 0,1 1 0,0 4 0,0-10 0,-1 10 0,1-10 0,0 5 0,0-6 0,-1 0 0,1 0 0,-1-12 0,7 4 0,0-17 0,6 5 0,-6 0 0,5 1 0,-5 1 0,6 4 0,0-5 0,0 7 0,0 0 0,0-1 0,0-5 0,0 4 0,0-5 0,0 1 0,0-2 0,0-7 0,6 7 0,1 2 0,5-1 0,0 5 0,1-4 0,-1 6 0,-5-1 0,3 6 0,-3-3 0,5 3 0,0 0 0,1 1 0,-1 6 0,0 0 0,0 0 0,0 0 0,0 0 0,0 0 0,-5 19 0,4-2 0,-9 24 0,3-6 0,-5 0 0,0 6 0,0-13 0,0 6 0,0-8 0,0 0 0,0-6 0,0-1 0,0-7 0,0 0 0,0 0 0,0 0 0,0 0 0,0 0 0,0 0 0,0 0 0,0 1 0,0-1 0,0 0 0,0 0 0,0 0 0,-5-5 0,-2 4 0,-5-5 0,0 1 0,-1 4 0,-5-4 0,-2 6 0,0-6 0,-5 5 0,5-11 0,-7 5 0,7-6 0,-5 0 0,5 0 0,-6 0 0,-1 0 0,7 0 0,-5 0 0,11-12 0,-5-3 0,6-11 0,-1 0 0,7-1 0,-5 1 0,11-1 0,-5 7 0,6-5 0,0 5 0,0 0 0,0 2 0,0 5 0,0 1 0,0 0 0,0 0 0,0-1 0,0 1 0,0 0 0,0-7 0,0 6 0,12-12 0,9 4 0,8 0 0,11-6 0,-4 12 0,-1-5 0,6 5 0,-13 8 0,5 0 0,-6 7 0,-7 0 0,-2 0 0,-6 0 0,0 0 0,0 0 0,0 6 0,1 7 0,-6 1 0,-1 10 0,-6-10 0,0 4 0,0-6 0,0 7 0,0-5 0,0 4 0,0-6 0,0 0 0,0 0 0,0 0 0,0 1 0,0-1 0,-6 0 0,-1 0 0,-5 0 0,-6 1 0,-2-1 0,-7 1 0,1-5 0,-1 3 0,1-9 0,-1 4 0,1-6 0,0 0 0,-1 0 0,1 0 0,-1 0 0,1 0 0,5-12 0,2-3 0,6-11 0,0-1 0,5-6 0,2 11 0,1-10 0,3 12 0,-4-1 0,6 3 0,0 6 0,0-7 0,0 5 0,6-11 0,7 11 0,15-5 0,0 5 0,13 0 0,-6 0 0,0 6 0,-1 2 0,-8 6 0,0 0 0,1 0 0,-7 0 0,-2 0 0,-6 5 0,1 8 0,-1 1 0,1 11 0,-6-5 0,5 6 0,-11-6 0,5 4 0,-6-4 0,0 0 0,0-1 0,0-7 0,0 0 0,0 0 0,0 0 0,0 7 0,0-6 0,0 6 0,0-7 0,0 6 0,0-4 0,-12 5 0,4-7 0,-11 1 0,7-1 0,0 0 0,-1 0 0,-5 1 0,4-7 0,-11 6 0,11-11 0,-10 5 0,3-6 0,1 0 0,-5 0 0,5 0 0,0 0 0,2 0 0,5-5 0,1-2 0,-1-11 0,1 4 0,5-11 0,1 11 0,6-5 0,0 1 0,0-2 0,0 0 0,0-5 0,0 11 0,12-5 0,3 6 0,11 0 0,-6 6 0,5 1 0,-5 6 0,0 0 0,-2 0 0,0 0 0,-4 5 0,5 8 0,-6 14 0,0 1 0,-5 6 0,4-8 0,-11 0 0,5 1 0,0-1 0,-5-6 0,5-2 0,-6-6 0,0 1 0,0-1 0,0 0 0,0 0 0,0 0 0,0 0 0,0 0 0,0 0 0,-12 1 0,-2 0 0,-20 0 0,6-5 0,-6-2 0,8-6 0,-1 0 0,1 0 0,-1 0 0,1 0 0,6 0 0,1-6 0,7-7 0,-1-7 0,0 0 0,6-5 0,1 5 0,6-6 0,0-1 0,0 1 0,0 6 0,0-5 0,6 11 0,7-5 0,7 6 0,6 0 0,0 6 0,0 1 0,1 6 0,-1 0 0,-6 0 0,5 0 0,-5 0 0,0 0 0,-2 0 0,-6 0 0,0 0 0,0 0 0,0 0 0,1 5 0,-7 2 0,0 5 0,-6 0 0,0 0 0,0 0 0,-6 0 0,-1 0 0,-18 1 0,3 0 0,-12-5 0,8 4 0,-1-11 0,-6 5 0,4-6 0,-4 0 0,6 0 0,7 0 0,-5-6 0,11-7 0,-5-8 0,6-5 0,-1-8 0,6 6 0,2-6 0,6 8 0,0-8 0,0 6 0,0-6 0,0 8 0,0 0 0,0-1 0,0 1 0,0-1 0,0 1 0,6-1 0,1 1 0,6 0 0,0 6 0,-1 1 0,1 0 0,-6 6 0,4 0 0,-10 2 0,10 4 0,-4 0 0,5-4 0,0 4 0,1-11 0,-1 4 0,1-5 0,-1 13 0,0-5 0,0 4 0,0 0 0,0 2 0,-5-1 0,4 5 0,-5-10 0,6 4 0,1-5 0,-1 0 0,0-1 0,0 1 0,0 0 0,0 0 0,0-1 0,-5 1 0,4 0 0,-5 5 0,1-4 0,4 10 0,-10-10 0,10 9 0,-4-3 0,5 5 0,0 0 0,0 0 0,0 0 0,0 0 0,0 0 0,1 0 0,-1 0 0,0 0 0,0 0 0,0 0 0,0 5 0,-5 2 0,4 5 0,-10 0 0,10 0 0,-10 1 0,4-1 0,1 0 0,-5 0 0,5 0 0,-1 0 0,-4 0 0,5 0 0,-1 0 0,-4 1 0,5-1 0,-6 0 0,0 0 0,0 6 0,0 2 0,0 7 0,0-7 0,0 11 0,0-9 0,0 12 0,0-8 0,0 0 0,0 1 0,0-1 0,0 0 0,0 0 0,0-6 0,0 5 0,0-11 0,0 4 0,0-6 0,0 0 0,0 0 0,0 1 0,0-1 0,0 0 0,0 0 0,0 0 0,0 0 0,0 0 0,0 0 0,0 0 0,0 1 0,0-1 0,0 0 0,0 0 0,0 0 0,0 0 0,0 0 0,0 0 0,0 0 0,-12-45 0,9 16 0,-15-46 0,16 35 0,-4-6 0,6 8 0,0 0 0,0-1 0,0-6 0,0 4 0,0-4 0,0 6 0,0 1 0,0 6 0,0-5 0,0 5 0,0-7 0,0 7 0,0-5 0,0 5 0,0-6 0,0 6 0,0-5 0,0 5 0,0 0 0,0-5 0,0 11 0,0-5 0,0 7 0,0 0 0,0 0 0,-6-1 0,5 1 0,-4 0 0,5 0 0,-6-1 0,5 1 0,-5 0 0,6 0 0,-5 5 0,4-4 0,-10 4 0,9-5 0,-9 0 0,10-1 0,-10 7 0,10-5 0,-10 4 0,10-5 0,-10 5 0,9-4 0,-9 10 0,10-10 0,-10 9 0,4-3 0,-5 5 0,0 0 0,0 0 0,-1 0 0,1 0 0,0 0 0,0 0 0,-1 0 0,1 5 0,0-3 0,5 8 0,-4-8 0,4 3 0,-5 0 0,0-3 0,5 9 0,-4-10 0,4 4 0,-5-5 0,5 6 0,-4-5 0,4 4 0,-5-5 0,5 6 0,-4-5 0,5 10 0,-7-10 0,1 10 0,0-4 0,0-1 0,-1 5 0,1-4 0,5 5 0,2 0 0,5 0 0,0 0 0,-6 1 0,5-1 0,-4 0 0,5 0 0,0 0 0,0 0 0,0 0 0,0 0 0,0 0 0,0 1 0,0-1 0,0 0 0,0 0 0,0 0 0,0 0 0,0 0 0,5 0 0,-4 0 0,10 0 0,-4 1 0,5-7 0,-5 5 0,3-10 0,-3 5 0,5-6 0,0 0 0,1 0 0,-1 0 0,0 0 0,0 0 0,0 0 0,0 0 0,0 0 0,0 0 0,0 0 0,1 0 0,-1 0 0,-6-6 0,5 5 0,-4-4 0,5-1 0,0-1 0,0 1 0,0-5 0,0 9 0,0-9 0,1 5 0,-1-1 0,0-4 0,-5 4 0,4-12 0,-4 6 0,5-6 0,0 7 0,1-7 0,0-1 0,6-6 0,-5-1 0,5 1 0,0 0 0,-5 5 0,5-3 0,-7 10 0,1-5 0,-1 7 0,-5 0 0,3-1 0,-8 1 0,3 0 0,-5 0 0,0-1 0,0 1 0,0 0 0,-5 5 0,-2-4 0,-5 10 0,-1-10 0,1 10 0,0-5 0,0 6 0,-1 0 0,1 0 0,0 0 0,0 0 0,-1 0 0,1 0 0,0 0 0,0 0 0,-1 0 0,1 0 0,0 0 0,0 0 0,-1 0 0,1 6 0,0-5 0,0 4 0,-1-5 0,1 0 0,0 0 0,-1 0 0,7 6 0,0 6 0,1 1 0,3 5 0,-3-6 0,5 0 0,0 0 0,0 0 0,0 0 0,0 0 0,0 0 0,0 1 0,0-1 0,0 0 0,0 0 0,0 0 0,0 0 0,0 0 0,0 0 0,0 0 0,0 1 0,0 4 0,0 13 0,0 7 0,0 1 0,0 3 0,0-2 0,0 3 0,-6-3 0,5 2 0,-5-13 0,0 6 0,4-8 0,-4 0 0,6 0 0,0 1 0,0-1 0,0 0 0,-5-6 0,4 5 0,-5-11 0,6 4 0,0-6 0,0 0 0,0 0 0,-5 0 0,3 6 0,-3 1 0,-1 0 0,5-2 0,-10-10 0,10-31 0,-11 5 0,11-32 0,-5 16 0,6-8 0,0 0 0,0 1 0,0-1 0,0 7 0,0-4 0,0 11 0,0-4 0,0-1 0,0 6 0,0 0 0,0 4 0,6 3 0,-5 1 0,5-5 0,0 5 0,-4-6 0,9-1 0,-9 7 0,9-4 0,-9 10 0,9-5 0,-10 7 0,5 0 0,-1-1 0,-4 1 0,10 5 0,-4 2 0,5 5 0,0 0 0,0 0 0,0 0 0,1 0 0,-1 0 0,0 5 0,0 2 0,0 5 0,0 0 0,1 7 0,-7-6 0,6 6 0,-6-7 0,1 0 0,-1 0 0,-1 0 0,2 0 0,-1 0 0,0 0 0,-1 1 0,2-1 0,0 0 0,3-5 0,-3 3 0,0-3 0,4 5 0,-10 0 0,10 0 0,-10 7 0,10-6 0,-10 6 0,5-1 0,-6-4 0,0 11 0,5-12 0,-4 6 0,5-1 0,-6-4 0,0 10 0,0-10 0,0 11 0,0-11 0,0 4 0,0-6 0,0 6 0,0-4 0,0 5 0,0-7 0,0 6 0,0-4 0,0 10 0,0-10 0,-6 11 0,-1-12 0,-6 12 0,0-11 0,1 4 0,-1 1 0,0-6 0,6 6 0,-4-7 0,5 0 0,-1 0 0,-4-5 0,4-2 0,-5-5 0,-1 0 0,1 6 0,0-5 0,-7 4 0,6-5 0,-6 0 0,1 0 0,4 0 0,-5 0 0,7 0 0,0 0 0,-1 0 0,1 0 0,0-5 0,0-2 0,5-12 0,-5-1 0,5-6 0,0 0 0,1-8 0,0 6 0,4-6 0,-3 8 0,5-1 0,0 1 0,0-1 0,0 1 0,0 6 0,0-5 0,0 11 0,0-11 0,5 5 0,3-6 0,5-1 0,-1 7 0,1-5 0,0 12 0,0-12 0,-1 5 0,1 0 0,0-5 0,-1 11 0,7-11 0,-5 11 0,4-4 0,-6 5 0,0 1 0,1 0 0,-1 0 0,0-1 0,0 1 0,0 5 0,0 2 0,0 5 0,0 0 0,0 0 0,1 0 0,-1 0 0,0 0 0,0 0 0,0 5 0,1 8 0,-7 7 0,6 6 0,-5-6 0,0 5 0,4-5 0,-9 6 0,4 1 0,-1-1 0,-3 0 0,4 0 0,-6 1 0,0-1 0,0 0 0,0 0 0,0 1 0,0-1 0,0 0 0,0 1 0,0-1 0,0 0 0,0-6 0,0 5 0,0-5 0,-6 0 0,5 4 0,-10-4 0,4 0 0,-6 5 0,0-11 0,0 10 0,6-10 0,-5 11 0,5-5 0,-6 0 0,0 4 0,0-4 0,6 0 0,-5-1 0,5-1 0,0-4 0,1 4 0,1-6 0,3 0 0,-3 1 0,0-1 0,3 0 0,-9 0 0,10 0 0,-10-5 0,10 3 0,-10-3 0,4 0 0,0 4 0,-4-10 0,-2 4 0,-1 1 0,-4-5 0,6 5 0,-1-6 0,-5 0 0,4 0 0,-5 0 0,7 0 0,-6 0 0,4 0 0,-5 0 0,7 0 0,0 0 0,-1 0 0,1 0 0,0 0 0,0-6 0,-1 5 0,1-5 0,0 1 0,0 3 0,-1-3 0,7 0 0,-5 3 0,4-14 0,0 8 0,2-10 0,5-1 0,0 6 0,0-6 0,0 7 0,0 0 0,0-1 0,0-5 0,0 4 0,0-5 0,0 1 0,5 4 0,2-11 0,5 11 0,7-5 0,1 1 0,0 3 0,5-4 0,-5 12 0,0-4 0,5 10 0,-12-5 0,12 6 0,-11 0 0,4 0 0,-6 0 0,0 0 0,0 0 0,0 0 0,1 0 0,-1 0 0,0 6 0,-6 0 0,5 1 0,-9 4 0,8-10 0,-8 10 0,3-4 0,-5 5 0,0 0 0,0 0 0,5 0 0,-3 0 0,3 0 0,-5 1 0,0-1 0,0 0 0,0 0 0,0 0 0,0 0 0,0 0 0,0 0 0,-5-5 0,-14-2 0,4-5 0,-9 0 0,5 0 0,6 0 0,-12 0 0,11 0 0,-5 0 0,7 0 0,0 0 0,0 0 0,-1 0 0,1-5 0,5-2 0,-4-11 0,10 4 0,-11-11 0,10 11 0,-4-11 0,6 5 0,0 0 0,0-5 0,0 11 0,0-10 0,0 10 0,0-5 0,0 7 0,0-7 0,0 6 0,0-6 0,0 7 0,6-7 0,1 5 0,6-10 0,0 3 0,-1 1 0,1-5 0,0 12 0,-6-12 0,4 11 0,-10-5 0,10 13 0,-10-5 0,10 9 0,-10-9 0,10 10 0,-4-4 0,5 5 0,0 0 0,0 0 0,0 0 0,0 0 0,0 0 0,7 0 0,-6 0 0,6 0 0,-1 0 0,-4 5 0,4 2 0,-6 5 0,0 0 0,1 0 0,-1 6 0,0-4 0,-4 11 0,-3-11 0,-5 10 0,0-4 0,0 6 0,0 8 0,0-12 0,0 10 0,0-12 0,-6 6 0,-1 0 0,-6-6 0,0 5 0,0-11 0,6 4 0,-4-6 0,4 0 0,-5 0 0,0-5 0,0-2 0,-7 1 0,5-4 0,-11 4 0,12-6 0,-12 0 0,11 0 0,-5 0 0,1 0 0,4 0 0,-5 0 0,7-6 0,0-1 0,0-5 0,-1 0 0,7-7 0,-5 5 0,9-4 0,-3-1 0,5 5 0,0-10 0,0 4 0,0-7 0,0 7 0,0-5 0,0 5 0,6-6 0,1 6 0,11 1 0,-3 0 0,9 4 0,-3-4 0,5 0 0,0 4 0,-6-4 0,5 6 0,-5 6 0,0 2 0,-2 5 0,-6 0 0,1 0 0,-1 0 0,0 0 0,0 0 0,0 0 0,0 5 0,0 2 0,-5 5 0,4 0 0,-5 0 0,1 0 0,-1 0 0,-1 0 0,-4 0 0,5 1 0,-6-1 0,0 0 0,5 0 0,-4 0 0,5 0 0,-6 0 0,0 0 0,0 0 0,-6 1 0,-1-1 0,-11 0 0,-2 7 0,0-5 0,-5 5 0,5-7 0,0 1 0,1 0 0,1-1 0,4 0 0,-11 1 0,11-6 0,-11 5 0,11-11 0,-10 11 0,10-10 0,-11 3 0,11-5 0,-11 0 0,11 0 0,-10 0 0,10 0 0,-11 0 0,11 0 0,-5 0 0,7-11 0,-1 2 0,1-9 0,-1-1 0,6 5 0,1-4 0,1 6 0,3-7 0,-3 5 0,5-4 0,0 5 0,0-5 0,0-2 0,0-7 0,0 1 0,6-8 0,15 5 0,-4-5 0,15 7 0,-12 6 0,6-4 0,-6 11 0,-1 1 0,-7 2 0,0 4 0,0 0 0,1-10 0,-7 9 0,6-11 0,-6 7 0,1 0 0,4 0 0,-10-1 0,5 1 0,-1-7 0,-3 6 0,4-6 0,-6 1 0,0 4 0,6-11 0,-5 11 0,5-11 0,-6 11 0,5-4 0,-3 6 0,3-1 0,-5 1 0,0 0 0,0 0 0,0-1 0,0 1 0,0 0 0,0 0 0,0-1 0,0 1 0,0 0 0,0-1 0,0 1 0,0 0 0,0 0 0,0-1 0,0 1 0,0 48 0,0-20 0,0 49 0,0-30 0,0 8 0,0-1 0,0 9 0,0-6 0,0-2 0,0-2 0,0-6 0,0 1 0,0-3 0,0-7 0,6 1 0,-5-7 0,5 4 0,-6-10 0,0 4 0,0-6 0,0 1 0,0-1 0,0 0 0,0 0 0,0 0 0,0 0 0,0 0 0,0 0 0,-5 0 0,-2-5 0,-5-1 0,-1-6 0,-5 0 0,4 0 0,-11 0 0,5 0 0,0 0 0,-5 0 0,11 0 0,-11-6 0,12-1 0,-6-6 0,7 1 0,-1-7 0,0-1 0,6 0 0,1-5 0,0 5 0,5-6 0,-5-1 0,6 1 0,0-1 0,0 1 0,0 6 0,0 1 0,0 1 0,0 4 0,0-5 0,0 7 0,0-6 0,0 4 0,0-5 0,5 7 0,2-7 0,6-1 0,0 0 0,0-5 0,-1 12 0,0-6 0,1 7 0,-1 5 0,0-4 0,0 4 0,0 0 0,0-3 0,0 8 0,0-9 0,0 4 0,0 1 0,1-5 0,-1 9 0,0-9 0,0 5 0,0-1 0,6-4 0,-4 9 0,5-4 0,-1 6 0,-4 0 0,4 0 0,-6 0 0,0 0 0,0 0 0,0 0 0,1 6 0,-7 0 0,0 6 0,-6 0 0,5 1 0,-4 5 0,5-4 0,-6 10 0,0-10 0,0 4 0,0-5 0,6 5 0,-5 2 0,5 6 0,-6 0 0,0 1 0,0-7 0,0 4 0,0 4 0,0-7 0,0 11 0,0-12 0,0 7 0,0-7 0,0 4 0,0-10 0,0 4 0,0-6 0,0 1 0,-6-1 0,5 0 0,-4 0 0,-1 0 0,5 6 0,-10-4 0,10 5 0,-5-7 0,1-6 0,3 5 0,-14-10 0,8 10 0,-16-9 0,10 3 0,-11-5 0,5 0 0,0 0 0,-5 0 0,11 0 0,-5-12 0,6-2 0,6-13 0,1 1 0,6-1 0,0-6 0,0 4 0,0 2 0,0 2 0,0 5 0,0 0 0,6-5 0,1 11 0,5-4 0,1 5 0,-1 7 0,0 0 0,0 6 0,0 0 0,0 0 0,0 0 0,-5 12 0,5 10 0,-11 13 0,12 8 0,-12 7 0,6-5 0,-7 6 0,0 0 0,0-7 0,0 7 0,0-8 0,0-1 0,0-6 0,0-3 0,0-7 0,0-6 0,0 5 0,0-11 0,0 4 0,0-6 0,0 0 0,0 1 0,0-1 0,0 0 0,0 0 0,0 0 0,0 0 0,0 0 0,0 0 0,0 0 0,-6-5 0,5 4 0,-10-4 0,4-1 0,0 5 0,-4-10 0,10 10 0,-10-9 0,4 3 0,-5-5 0,0 0 0,0 0 0,-7 0 0,5 0 0,-4 0 0,5 0 0,-5 0 0,4 0 0,-5 0 0,7-5 0,5-2 0,-4-6 0,5 1 0,-7 0 0,1 0 0,5-1 0,2 1 0,-1 0 0,5 0 0,-4-1 0,5 1 0,-6 5 0,5-4 0,-5 5 0,6-7 0,0 1 0,0 0 0,0 0 0,0-1 0,0 1 0,0 0 0,0 0 0,0-1 0,0 1 0,0 0 0,0 0 0,0-1 0,0 1 0,0 0 0,0 0 0,0-7 0,0-1 0,0 0 0,0-5 0,0 17 0,0-4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41641-0B7C-6348-A2BC-D35880AF436C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78D89-69C7-3541-9E92-322C41B02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16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57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so much that conference organizers can do to enable people with disabilities to confidently attend, and get the most out of our conferences, </a:t>
            </a:r>
          </a:p>
          <a:p>
            <a:r>
              <a:rPr lang="en-US" dirty="0"/>
              <a:t>and to enable them to make informed decisions about whether it is safe to attend.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21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this all sounds a bit overwhelming, don’t worry.  There are lots of resources available.</a:t>
            </a:r>
          </a:p>
          <a:p>
            <a:r>
              <a:rPr lang="en-US" dirty="0"/>
              <a:t>A good place to start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5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78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Stacy Branham’s slide, presented at SIGCSE 2019 opening plenary.</a:t>
            </a:r>
          </a:p>
          <a:p>
            <a:pPr rtl="0"/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Here’s what she said: </a:t>
            </a:r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>
              <a:effectLst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Manuel and Beth and the entire program committee have been extremely supportive in trying to convey through their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SIGCSE is a community that welcomes and embraces all.  </a:t>
            </a:r>
            <a:endParaRPr lang="en-US" dirty="0">
              <a:effectLst/>
            </a:endParaRPr>
          </a:p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have an all gender restroom</a:t>
            </a:r>
          </a:p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Resources for parents with children</a:t>
            </a:r>
          </a:p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Guidelines for running accessible sessions and presentations</a:t>
            </a:r>
          </a:p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 for people who are d/Deaf and hard of hearing</a:t>
            </a:r>
          </a:p>
          <a:p>
            <a:pPr rtl="0" fontAlgn="base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more!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would like to take a moment to share with you something I learned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becoming an I accessibility researcher in 2014. By this time, I had attended many conferences, but I’d never realized that accessibility is not just up to the conference organizers. There are little steps that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us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take to provide a more inclusive space. 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Here’s one small example: 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you’re in a talk and the speaker insists that...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:: I walked away from mic and said “they can project” then walked back to the mic ::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...don’t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listen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them, because other people in the room can’t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them.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have good intentions. So, kindly raise your hand and ask the speaker to use the microphone.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you’re interested to learn about other ways you can promote accessible and inclusive practices at the conference, take a look at our accessibility webpage. Go to sigcse2019.sigcse.org, click For Attendees, click Accessibility.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Finally, I encourage you to find the link to the survey on the webpage, and give us feedback about how to improve next year.</a:t>
            </a:r>
            <a:endParaRPr lang="en-US" dirty="0">
              <a:effectLst/>
            </a:endParaRPr>
          </a:p>
          <a:p>
            <a:pPr rtl="0"/>
            <a:br>
              <a:rPr lang="en-US" dirty="0"/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Now, I’d like to invite you to join me in giving yourselves a preemptive round of applause to thank you for doing your part to make SIGCSE 2019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great!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78D89-69C7-3541-9E92-322C41B022D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88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igcse2019.sigcse.org/attendees/presenter.html" TargetMode="External"/><Relationship Id="rId2" Type="http://schemas.openxmlformats.org/officeDocument/2006/relationships/hyperlink" Target="https://sigcse2019.sigcse.org/attendees/session-chair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gaccess.org/resourc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CB5D-3D08-5542-B6FB-96E9B75F66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Accessible Conferences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808783-662D-0442-B612-AEF9FD2124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Shari Trewin, SIGACCESS Chair</a:t>
            </a:r>
          </a:p>
        </p:txBody>
      </p:sp>
    </p:spTree>
    <p:extLst>
      <p:ext uri="{BB962C8B-B14F-4D97-AF65-F5344CB8AC3E}">
        <p14:creationId xmlns:p14="http://schemas.microsoft.com/office/powerpoint/2010/main" val="3056549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3818A-9465-3F49-BA22-CB039938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Neurodiversity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84D44-6FB7-AA44-85B5-93E01ED48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6898907" cy="4024125"/>
          </a:xfrm>
        </p:spPr>
        <p:txBody>
          <a:bodyPr/>
          <a:lstStyle/>
          <a:p>
            <a:r>
              <a:rPr lang="en-US" dirty="0"/>
              <a:t>Advance description</a:t>
            </a:r>
          </a:p>
          <a:p>
            <a:pPr lvl="1"/>
            <a:r>
              <a:rPr lang="en-US" dirty="0"/>
              <a:t>Will there be spotlights, strobes, loud music</a:t>
            </a:r>
          </a:p>
          <a:p>
            <a:pPr lvl="1"/>
            <a:r>
              <a:rPr lang="en-US" dirty="0"/>
              <a:t>Where will audio speakers be located</a:t>
            </a:r>
          </a:p>
          <a:p>
            <a:r>
              <a:rPr lang="en-US" dirty="0"/>
              <a:t>Proceedings in advance</a:t>
            </a:r>
          </a:p>
          <a:p>
            <a:r>
              <a:rPr lang="en-US" dirty="0"/>
              <a:t>Meditation room or quiet space</a:t>
            </a:r>
          </a:p>
          <a:p>
            <a:r>
              <a:rPr lang="en-US" dirty="0"/>
              <a:t>Access to aisle seat</a:t>
            </a:r>
          </a:p>
          <a:p>
            <a:r>
              <a:rPr lang="en-US" dirty="0"/>
              <a:t>Inclusive attitude</a:t>
            </a:r>
          </a:p>
          <a:p>
            <a:pPr lvl="1"/>
            <a:r>
              <a:rPr lang="en-US" dirty="0"/>
              <a:t>Use literal communication</a:t>
            </a:r>
          </a:p>
          <a:p>
            <a:pPr lvl="1"/>
            <a:r>
              <a:rPr lang="en-US" dirty="0"/>
              <a:t>Allow time to process and respond</a:t>
            </a:r>
          </a:p>
          <a:p>
            <a:pPr lvl="1"/>
            <a:r>
              <a:rPr lang="en-US" dirty="0"/>
              <a:t>Assume intelligence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8F2624-D153-B643-9E0A-9FFBAAF97A24}"/>
              </a:ext>
            </a:extLst>
          </p:cNvPr>
          <p:cNvSpPr/>
          <p:nvPr/>
        </p:nvSpPr>
        <p:spPr>
          <a:xfrm>
            <a:off x="8691612" y="5568846"/>
            <a:ext cx="2282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Sebastien La </a:t>
            </a:r>
            <a:r>
              <a:rPr lang="en-US" dirty="0" err="1"/>
              <a:t>Duca</a:t>
            </a:r>
            <a:endParaRPr lang="en-US" dirty="0"/>
          </a:p>
          <a:p>
            <a:pPr algn="ctr"/>
            <a:r>
              <a:rPr lang="en-US" dirty="0"/>
              <a:t>(CMU)</a:t>
            </a:r>
          </a:p>
        </p:txBody>
      </p:sp>
      <p:pic>
        <p:nvPicPr>
          <p:cNvPr id="5" name="Picture 4" descr="A young man with glasses smiles at the camera.">
            <a:extLst>
              <a:ext uri="{FF2B5EF4-FFF2-40B4-BE49-F238E27FC236}">
                <a16:creationId xmlns:a16="http://schemas.microsoft.com/office/drawing/2014/main" id="{DEDD1A4F-F4AA-BE4C-BFFB-BA6BAF1075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259" y="2027746"/>
            <a:ext cx="2762185" cy="345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07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7F84B-5E31-3A42-A285-499AE6B4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Diets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99E3-94AE-AF4E-BE1F-A793A69C9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Food that is safe to eat</a:t>
            </a:r>
          </a:p>
          <a:p>
            <a:r>
              <a:rPr lang="en-US" dirty="0"/>
              <a:t>Labelled</a:t>
            </a:r>
          </a:p>
          <a:p>
            <a:r>
              <a:rPr lang="en-US" dirty="0"/>
              <a:t>Detailed ingredient lists</a:t>
            </a:r>
          </a:p>
          <a:p>
            <a:r>
              <a:rPr lang="en-US" dirty="0"/>
              <a:t>Prepared without cross-contamination</a:t>
            </a:r>
          </a:p>
        </p:txBody>
      </p:sp>
      <p:grpSp>
        <p:nvGrpSpPr>
          <p:cNvPr id="4" name="Group 3" descr="A beam robot with a person on the screen in a conference break.">
            <a:extLst>
              <a:ext uri="{FF2B5EF4-FFF2-40B4-BE49-F238E27FC236}">
                <a16:creationId xmlns:a16="http://schemas.microsoft.com/office/drawing/2014/main" id="{FF59CC04-360F-1648-B8AA-B173102D8829}"/>
              </a:ext>
            </a:extLst>
          </p:cNvPr>
          <p:cNvGrpSpPr/>
          <p:nvPr/>
        </p:nvGrpSpPr>
        <p:grpSpPr>
          <a:xfrm>
            <a:off x="8154251" y="2080984"/>
            <a:ext cx="3188459" cy="4251278"/>
            <a:chOff x="8154251" y="2080984"/>
            <a:chExt cx="3188459" cy="425127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434B0E0-B00C-F34A-8AD6-DBC5EECEC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622842" y="2612393"/>
              <a:ext cx="4251278" cy="3188459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925B293D-8D37-C144-91E0-914DB22F7F3D}"/>
                    </a:ext>
                  </a:extLst>
                </p14:cNvPr>
                <p14:cNvContentPartPr/>
                <p14:nvPr/>
              </p14:nvContentPartPr>
              <p14:xfrm>
                <a:off x="9952306" y="2786550"/>
                <a:ext cx="268309" cy="556728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925B293D-8D37-C144-91E0-914DB22F7F3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889196" y="2450711"/>
                  <a:ext cx="373252" cy="1270565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542858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3864E-7490-274A-A0AA-A9F2FE696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it take?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5841C-B68B-B646-912D-B4D02B1D4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Appoint an Accessibility Chair (or two!)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Choose an accessible venue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Budget for accommodations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Provide an accessibility FAQ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Make the conference website accessible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Support authors in creating accessible papers and presentations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Gather requests at registration and follow up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Train SVs to assist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At the conference, set expectations and enforce them</a:t>
            </a:r>
          </a:p>
        </p:txBody>
      </p:sp>
    </p:spTree>
    <p:extLst>
      <p:ext uri="{BB962C8B-B14F-4D97-AF65-F5344CB8AC3E}">
        <p14:creationId xmlns:p14="http://schemas.microsoft.com/office/powerpoint/2010/main" val="192760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D4FA1-CB0A-AC47-B3A4-BFBBBA02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Frequently Asked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9B6D8-7380-B847-BBCC-F65F73D7B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SSETS 2018 accessibility FAQ page: assets18.sigaccess.org/access">
            <a:extLst>
              <a:ext uri="{FF2B5EF4-FFF2-40B4-BE49-F238E27FC236}">
                <a16:creationId xmlns:a16="http://schemas.microsoft.com/office/drawing/2014/main" id="{D3B5296A-7F9B-8344-BF76-C1446D8395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00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F885-4540-2B4A-9F5A-912D91B26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5AB87-2005-5B4C-9720-028E1991F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5420" y="2194560"/>
            <a:ext cx="5120780" cy="4024125"/>
          </a:xfrm>
        </p:spPr>
        <p:txBody>
          <a:bodyPr/>
          <a:lstStyle/>
          <a:p>
            <a:r>
              <a:rPr lang="en-US" dirty="0"/>
              <a:t>Prompts for </a:t>
            </a:r>
          </a:p>
          <a:p>
            <a:pPr lvl="1"/>
            <a:r>
              <a:rPr lang="en-US" dirty="0"/>
              <a:t>conference details</a:t>
            </a:r>
          </a:p>
          <a:p>
            <a:pPr lvl="1"/>
            <a:r>
              <a:rPr lang="en-US" dirty="0"/>
              <a:t>contact information</a:t>
            </a:r>
          </a:p>
          <a:p>
            <a:pPr lvl="1"/>
            <a:r>
              <a:rPr lang="en-US" dirty="0"/>
              <a:t>important access information</a:t>
            </a:r>
          </a:p>
          <a:p>
            <a:pPr lvl="1"/>
            <a:endParaRPr lang="en-US" dirty="0"/>
          </a:p>
          <a:p>
            <a:r>
              <a:rPr lang="en-US" dirty="0"/>
              <a:t>Generates HTML for an FAQ page</a:t>
            </a:r>
          </a:p>
          <a:p>
            <a:endParaRPr lang="en-US" dirty="0"/>
          </a:p>
          <a:p>
            <a:r>
              <a:rPr lang="en-US" dirty="0"/>
              <a:t>Edit the page to add final touches</a:t>
            </a:r>
          </a:p>
          <a:p>
            <a:endParaRPr lang="en-US" dirty="0"/>
          </a:p>
          <a:p>
            <a:r>
              <a:rPr lang="en-US" dirty="0"/>
              <a:t>Serve at </a:t>
            </a:r>
            <a:r>
              <a:rPr lang="en-US" dirty="0" err="1"/>
              <a:t>conference.org</a:t>
            </a:r>
            <a:r>
              <a:rPr lang="en-US" dirty="0"/>
              <a:t>/access</a:t>
            </a:r>
          </a:p>
        </p:txBody>
      </p:sp>
      <p:pic>
        <p:nvPicPr>
          <p:cNvPr id="4" name="Picture 3" descr="Screenshot of part of form from http://www.sigaccess.org/accessibility-faq-page-generator-2/">
            <a:extLst>
              <a:ext uri="{FF2B5EF4-FFF2-40B4-BE49-F238E27FC236}">
                <a16:creationId xmlns:a16="http://schemas.microsoft.com/office/drawing/2014/main" id="{873939B9-06BE-5444-B083-EBEBF242B7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383" y="0"/>
            <a:ext cx="5821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2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E418C-8326-E84F-9E94-58D42FCD0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SIGACCESS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3B1C3-6F83-2A46-85BF-ED74A78A0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www.sigaccess.org</a:t>
            </a:r>
            <a:r>
              <a:rPr lang="en-US" dirty="0"/>
              <a:t>/resources</a:t>
            </a:r>
          </a:p>
          <a:p>
            <a:endParaRPr lang="en-US" dirty="0"/>
          </a:p>
          <a:p>
            <a:r>
              <a:rPr lang="en-US" dirty="0"/>
              <a:t>Accessible Writing Guide</a:t>
            </a:r>
          </a:p>
          <a:p>
            <a:r>
              <a:rPr lang="en-US" dirty="0"/>
              <a:t>Accessible PDF Author Guide</a:t>
            </a:r>
          </a:p>
          <a:p>
            <a:r>
              <a:rPr lang="en-US" dirty="0"/>
              <a:t>Accessible Presentation Guide</a:t>
            </a:r>
          </a:p>
          <a:p>
            <a:r>
              <a:rPr lang="en-US" dirty="0"/>
              <a:t>Accessible Conference Guide (Endorsed by SIGACCESS, SIGCHI)</a:t>
            </a:r>
          </a:p>
          <a:p>
            <a:r>
              <a:rPr lang="en-US" dirty="0"/>
              <a:t>Accessibility FAQ Page Generator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91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7C870-DA84-1B47-B5EF-0B446CABB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 also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E91EA-C38A-8146-B17A-A0663609B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SIGCSE 2019 Guide for session chairs</a:t>
            </a:r>
            <a:r>
              <a:rPr lang="en-US" dirty="0"/>
              <a:t> (Stacy Branham)</a:t>
            </a:r>
          </a:p>
          <a:p>
            <a:r>
              <a:rPr lang="en-US" dirty="0">
                <a:hlinkClick r:id="rId3"/>
              </a:rPr>
              <a:t>SIGCSE 2019 Guide for presenters</a:t>
            </a:r>
            <a:r>
              <a:rPr lang="en-US" dirty="0"/>
              <a:t> (Stacy Branham)</a:t>
            </a:r>
          </a:p>
          <a:p>
            <a:r>
              <a:rPr lang="en-US" dirty="0"/>
              <a:t>CHI 2019 Guide for student volunteers (Anne Ross)</a:t>
            </a:r>
          </a:p>
          <a:p>
            <a:r>
              <a:rPr lang="en-US" dirty="0"/>
              <a:t>CHI 2020 Venue accessibility walkthrough (Kyle Rector and Shari Trewin)</a:t>
            </a:r>
          </a:p>
          <a:p>
            <a:r>
              <a:rPr lang="en-US" dirty="0"/>
              <a:t>Accessibility timeline (Shari Trewin and Jen </a:t>
            </a:r>
            <a:r>
              <a:rPr lang="en-US" dirty="0" err="1"/>
              <a:t>Mankoff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SIGACCESS will post general versions of these in future</a:t>
            </a:r>
          </a:p>
        </p:txBody>
      </p:sp>
    </p:spTree>
    <p:extLst>
      <p:ext uri="{BB962C8B-B14F-4D97-AF65-F5344CB8AC3E}">
        <p14:creationId xmlns:p14="http://schemas.microsoft.com/office/powerpoint/2010/main" val="452839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EDF7D-B9F4-A541-9608-7381FC1C9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301C8-9CA0-1C42-BF0D-FE64AFA18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lide presented at SIGCSE opening plenary that reads:  &#10;Accessibility and Inclusion. &#10;SIGCSE welcomes and embraces all&#10;- all-gender restroom&#10;- kids' camp and breastfeeding room&#10;- presenter and session chair guidelines&#10;- ASL interpreters &amp; amplified hearing devices&#10;- more!&#10;Ley's all do our part: e.g. use the mics&#10;Help us improve: survey&#10;Visit sigcse2019.sigcse.org &gt; For Attendees &gt; Accessibility">
            <a:extLst>
              <a:ext uri="{FF2B5EF4-FFF2-40B4-BE49-F238E27FC236}">
                <a16:creationId xmlns:a16="http://schemas.microsoft.com/office/drawing/2014/main" id="{203E9EC7-0448-1C46-89C0-AD0CE5BEB1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8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C501D-0D80-374F-A88D-35E5CA81D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3B1E4-6EEC-1A42-B86D-5EA8FA949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Your one-stop shop: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4000" dirty="0" err="1">
                <a:hlinkClick r:id="rId2"/>
              </a:rPr>
              <a:t>www.sigaccess.org</a:t>
            </a:r>
            <a:r>
              <a:rPr lang="en-US" sz="4000" dirty="0">
                <a:hlinkClick r:id="rId2"/>
              </a:rPr>
              <a:t>/resources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637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917E1-0448-B345-B7FF-8997E3CD7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71589-52F6-BA46-A428-486FC048D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i="1" dirty="0"/>
              <a:t>ACM SIGACCESS supports the international community of researchers and professionals applying computing and information technologies to </a:t>
            </a:r>
            <a:r>
              <a:rPr lang="en-US" sz="3200" b="1" i="1" dirty="0"/>
              <a:t>empower individuals with disabilities and older adults</a:t>
            </a:r>
            <a:r>
              <a:rPr lang="en-US" sz="3200" i="1" dirty="0"/>
              <a:t>. The SIG also promotes the </a:t>
            </a:r>
            <a:r>
              <a:rPr lang="en-US" sz="3200" b="1" i="1" dirty="0"/>
              <a:t>professional interests of students and computing personnel with disabilities </a:t>
            </a:r>
            <a:r>
              <a:rPr lang="en-US" sz="3200" i="1" dirty="0"/>
              <a:t>and strives to educate the public to </a:t>
            </a:r>
            <a:r>
              <a:rPr lang="en-US" sz="3200" b="1" i="1" dirty="0"/>
              <a:t>support careers </a:t>
            </a:r>
            <a:r>
              <a:rPr lang="en-US" sz="3200" i="1" dirty="0"/>
              <a:t>for people with disabilities.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662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57F1F-4E7C-BD43-9152-AB87B4BC1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ASSETS – Conference on Computers and Accessibility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1F369-703A-4D47-8652-359C2380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Strives to be a super-accessible conference</a:t>
            </a:r>
          </a:p>
          <a:p>
            <a:r>
              <a:rPr lang="en-US" dirty="0"/>
              <a:t>~170 attendees</a:t>
            </a:r>
          </a:p>
          <a:p>
            <a:r>
              <a:rPr lang="en-US" dirty="0"/>
              <a:t>Regular attendees and presenters who</a:t>
            </a:r>
          </a:p>
          <a:p>
            <a:pPr lvl="1"/>
            <a:r>
              <a:rPr lang="en-US" dirty="0"/>
              <a:t>Are deaf</a:t>
            </a:r>
          </a:p>
          <a:p>
            <a:pPr lvl="1"/>
            <a:r>
              <a:rPr lang="en-US" dirty="0"/>
              <a:t>Hard of hearing</a:t>
            </a:r>
          </a:p>
          <a:p>
            <a:pPr lvl="1"/>
            <a:r>
              <a:rPr lang="en-US" dirty="0"/>
              <a:t>Using power wheelchairs, manual wheelchairs or scooters</a:t>
            </a:r>
          </a:p>
          <a:p>
            <a:pPr lvl="1"/>
            <a:r>
              <a:rPr lang="en-US" dirty="0"/>
              <a:t>Have visual impairment (blind, low vision, color-blind)</a:t>
            </a:r>
          </a:p>
          <a:p>
            <a:pPr lvl="1"/>
            <a:r>
              <a:rPr lang="en-US" dirty="0"/>
              <a:t>Are autistic or </a:t>
            </a:r>
            <a:r>
              <a:rPr lang="en-US" dirty="0" err="1"/>
              <a:t>neurodiverse</a:t>
            </a:r>
            <a:r>
              <a:rPr lang="en-US" dirty="0"/>
              <a:t> in other ways</a:t>
            </a:r>
          </a:p>
          <a:p>
            <a:pPr lvl="1"/>
            <a:r>
              <a:rPr lang="en-US" dirty="0"/>
              <a:t>Have speech impairment</a:t>
            </a:r>
          </a:p>
          <a:p>
            <a:pPr lvl="1"/>
            <a:r>
              <a:rPr lang="en-US" dirty="0"/>
              <a:t>Have special dietary needs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21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D08D6-FA94-4344-BADB-116BA1E33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Academic Conferences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53A18-EAC8-B74A-9D1B-289051337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</a:t>
            </a:r>
          </a:p>
          <a:p>
            <a:r>
              <a:rPr lang="en-US" dirty="0"/>
              <a:t>Develop new ideas</a:t>
            </a:r>
          </a:p>
          <a:p>
            <a:r>
              <a:rPr lang="en-US" dirty="0"/>
              <a:t>Demonstrate expertise</a:t>
            </a:r>
          </a:p>
          <a:p>
            <a:r>
              <a:rPr lang="en-US" dirty="0"/>
              <a:t>Increase visibility</a:t>
            </a:r>
          </a:p>
          <a:p>
            <a:r>
              <a:rPr lang="en-US" dirty="0"/>
              <a:t>Network</a:t>
            </a:r>
          </a:p>
          <a:p>
            <a:r>
              <a:rPr lang="en-US" dirty="0"/>
              <a:t>Find collaborators</a:t>
            </a:r>
          </a:p>
          <a:p>
            <a:r>
              <a:rPr lang="en-US" dirty="0"/>
              <a:t>Engage with eminent researchers</a:t>
            </a:r>
          </a:p>
          <a:p>
            <a:endParaRPr lang="en-US" dirty="0"/>
          </a:p>
        </p:txBody>
      </p:sp>
      <p:pic>
        <p:nvPicPr>
          <p:cNvPr id="4" name="Picture 3" descr="A speaker stands in front of a room of 50 people sitting in rows.">
            <a:extLst>
              <a:ext uri="{FF2B5EF4-FFF2-40B4-BE49-F238E27FC236}">
                <a16:creationId xmlns:a16="http://schemas.microsoft.com/office/drawing/2014/main" id="{A3747166-D89F-8C43-A79C-53DB482592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959" y="2129285"/>
            <a:ext cx="60071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16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0568A-E802-7445-8007-6F3A2CF0A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NEURIPS Survey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5384B-11C5-F74C-9507-D4EEC6E89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12% of participants reported some difficulty seeing, </a:t>
            </a:r>
          </a:p>
          <a:p>
            <a:r>
              <a:rPr lang="en-US" dirty="0"/>
              <a:t>  8% remembering/concentrating, </a:t>
            </a:r>
          </a:p>
          <a:p>
            <a:r>
              <a:rPr lang="en-US" dirty="0"/>
              <a:t>  7% communicating, </a:t>
            </a:r>
          </a:p>
          <a:p>
            <a:r>
              <a:rPr lang="en-US" dirty="0"/>
              <a:t>  4% hearing, </a:t>
            </a:r>
          </a:p>
          <a:p>
            <a:r>
              <a:rPr lang="en-US" dirty="0"/>
              <a:t>  1.5% walking/climbing stairs</a:t>
            </a:r>
          </a:p>
          <a:p>
            <a:endParaRPr lang="en-US" dirty="0"/>
          </a:p>
          <a:p>
            <a:r>
              <a:rPr lang="en-US" dirty="0"/>
              <a:t>  1.4% had accessibility-related difficulties at the conference.</a:t>
            </a:r>
          </a:p>
          <a:p>
            <a:pPr lvl="1"/>
            <a:r>
              <a:rPr lang="en-US" dirty="0"/>
              <a:t>Poster sessions required a long period of standing and were noisy and crowded</a:t>
            </a:r>
          </a:p>
          <a:p>
            <a:pPr lvl="1"/>
            <a:r>
              <a:rPr lang="en-US" dirty="0"/>
              <a:t>Talks assumed good color vision</a:t>
            </a:r>
          </a:p>
          <a:p>
            <a:pPr lvl="1"/>
            <a:r>
              <a:rPr lang="en-US" dirty="0"/>
              <a:t>Finding safe food to eat was a challenge</a:t>
            </a:r>
          </a:p>
        </p:txBody>
      </p:sp>
    </p:spTree>
    <p:extLst>
      <p:ext uri="{BB962C8B-B14F-4D97-AF65-F5344CB8AC3E}">
        <p14:creationId xmlns:p14="http://schemas.microsoft.com/office/powerpoint/2010/main" val="1579032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854AD-F099-7E41-BB1C-BC76307E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Scary Stories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894CF-8F27-C145-9F9E-AEBCBAAE9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Attending conferences can be risky!</a:t>
            </a:r>
          </a:p>
          <a:p>
            <a:endParaRPr lang="en-US" dirty="0"/>
          </a:p>
          <a:p>
            <a:r>
              <a:rPr lang="en-US" dirty="0"/>
              <a:t>When her mobility scooter wouldn’t fit into the bathroom, an attendee struggled to walk the distance to the bathroom stalls and nearly fell</a:t>
            </a:r>
          </a:p>
          <a:p>
            <a:r>
              <a:rPr lang="en-US" dirty="0"/>
              <a:t>A power wheelchair user shaking with nerves was afraid they would accidentally drive their wheelchair off the edge of the stage</a:t>
            </a:r>
          </a:p>
          <a:p>
            <a:r>
              <a:rPr lang="en-US" dirty="0"/>
              <a:t>A blind speaker fell off a stage</a:t>
            </a:r>
          </a:p>
          <a:p>
            <a:r>
              <a:rPr lang="en-US" dirty="0"/>
              <a:t>An attendee couldn’t get into the shower in the conference hotel</a:t>
            </a:r>
          </a:p>
          <a:p>
            <a:r>
              <a:rPr lang="en-US" dirty="0"/>
              <a:t>An attendee ended up in hospital from poor air quality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43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0BAF7-4D08-E043-9605-E7CB1427C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Impairment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CFBB2-BFC6-A54E-A064-BA75CB39B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Accessible Website and proceedings</a:t>
            </a:r>
          </a:p>
          <a:p>
            <a:pPr lvl="1"/>
            <a:r>
              <a:rPr lang="en-US" dirty="0"/>
              <a:t>Meet accessibility standards</a:t>
            </a:r>
          </a:p>
          <a:p>
            <a:pPr lvl="1"/>
            <a:r>
              <a:rPr lang="en-US" dirty="0"/>
              <a:t>Work with access technologies</a:t>
            </a:r>
          </a:p>
          <a:p>
            <a:pPr lvl="1"/>
            <a:r>
              <a:rPr lang="en-US" dirty="0"/>
              <a:t>Proceedings in advance</a:t>
            </a:r>
          </a:p>
          <a:p>
            <a:r>
              <a:rPr lang="en-US" dirty="0"/>
              <a:t>Orientation tour before the conference starts</a:t>
            </a:r>
          </a:p>
          <a:p>
            <a:r>
              <a:rPr lang="en-US" dirty="0"/>
              <a:t>Student volunteer available as a guide</a:t>
            </a:r>
          </a:p>
          <a:p>
            <a:r>
              <a:rPr lang="en-US" dirty="0"/>
              <a:t>Presenters describe visual materials</a:t>
            </a:r>
          </a:p>
        </p:txBody>
      </p:sp>
      <p:pic>
        <p:nvPicPr>
          <p:cNvPr id="5" name="Picture 4" descr="A man and woman sit on a stage holding microphones. The backdrop says 'Grace Hopper Celebration'.">
            <a:extLst>
              <a:ext uri="{FF2B5EF4-FFF2-40B4-BE49-F238E27FC236}">
                <a16:creationId xmlns:a16="http://schemas.microsoft.com/office/drawing/2014/main" id="{0037D587-7502-DE4C-AC61-16A1BFEC50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05" t="32982" r="57193" b="12421"/>
          <a:stretch/>
        </p:blipFill>
        <p:spPr>
          <a:xfrm>
            <a:off x="9038122" y="2194560"/>
            <a:ext cx="2333323" cy="37911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854935-3963-E443-B97B-BE99E08534E5}"/>
              </a:ext>
            </a:extLst>
          </p:cNvPr>
          <p:cNvSpPr/>
          <p:nvPr/>
        </p:nvSpPr>
        <p:spPr>
          <a:xfrm>
            <a:off x="8728910" y="5985704"/>
            <a:ext cx="3244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Shiri </a:t>
            </a:r>
            <a:r>
              <a:rPr lang="en-US" dirty="0" err="1"/>
              <a:t>Azenkot</a:t>
            </a:r>
            <a:r>
              <a:rPr lang="en-US" dirty="0"/>
              <a:t> (Cornell Tech)</a:t>
            </a:r>
          </a:p>
          <a:p>
            <a:r>
              <a:rPr lang="en-US" dirty="0"/>
              <a:t>Matt King (Facebook)</a:t>
            </a:r>
          </a:p>
        </p:txBody>
      </p:sp>
    </p:spTree>
    <p:extLst>
      <p:ext uri="{BB962C8B-B14F-4D97-AF65-F5344CB8AC3E}">
        <p14:creationId xmlns:p14="http://schemas.microsoft.com/office/powerpoint/2010/main" val="77795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F582F-0417-DC41-9D0D-DC0A6F22F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Deaf and Hard of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D2C5D-0EE9-3144-A1A4-BC504232F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8147529" cy="4024125"/>
          </a:xfrm>
        </p:spPr>
        <p:txBody>
          <a:bodyPr>
            <a:normAutofit/>
          </a:bodyPr>
          <a:lstStyle/>
          <a:p>
            <a:r>
              <a:rPr lang="en-US" dirty="0"/>
              <a:t>Budget for sign language interpretation or captioning</a:t>
            </a:r>
          </a:p>
          <a:p>
            <a:pPr lvl="1"/>
            <a:r>
              <a:rPr lang="en-US" dirty="0"/>
              <a:t>for conference sessions, breaks and social events</a:t>
            </a:r>
          </a:p>
          <a:p>
            <a:r>
              <a:rPr lang="en-US" dirty="0"/>
              <a:t>Venue with an induction loop or assistive listening devices</a:t>
            </a:r>
          </a:p>
          <a:p>
            <a:r>
              <a:rPr lang="en-US" dirty="0"/>
              <a:t>Captions for all videos</a:t>
            </a:r>
          </a:p>
          <a:p>
            <a:r>
              <a:rPr lang="en-US" dirty="0"/>
              <a:t>Microphones for all presentations and questions</a:t>
            </a:r>
          </a:p>
          <a:p>
            <a:r>
              <a:rPr lang="en-US" dirty="0"/>
              <a:t>Quiet space where attendees can talk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4AA76F-80D4-1A42-823C-117B305BB456}"/>
              </a:ext>
            </a:extLst>
          </p:cNvPr>
          <p:cNvSpPr/>
          <p:nvPr/>
        </p:nvSpPr>
        <p:spPr>
          <a:xfrm>
            <a:off x="9298004" y="5908961"/>
            <a:ext cx="17940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Brent Shiver </a:t>
            </a:r>
          </a:p>
          <a:p>
            <a:pPr algn="ctr"/>
            <a:r>
              <a:rPr lang="en-US" dirty="0"/>
              <a:t>(IBM Engineer)</a:t>
            </a:r>
          </a:p>
        </p:txBody>
      </p:sp>
      <p:pic>
        <p:nvPicPr>
          <p:cNvPr id="7" name="Picture 6" descr="A man in a suit stands smiling beside an IBM research poster.">
            <a:extLst>
              <a:ext uri="{FF2B5EF4-FFF2-40B4-BE49-F238E27FC236}">
                <a16:creationId xmlns:a16="http://schemas.microsoft.com/office/drawing/2014/main" id="{880923CB-AD85-4F45-8925-ACB3E770CC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18" r="8485"/>
          <a:stretch/>
        </p:blipFill>
        <p:spPr>
          <a:xfrm rot="10800000">
            <a:off x="8833328" y="2117534"/>
            <a:ext cx="2963235" cy="372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05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CA513-D697-DE4A-BD42-F7E5857F3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Impairments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ACF18-CDD4-4A49-9A7F-F4DA2F3E5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Wheelchair accessible transport to the venue</a:t>
            </a:r>
          </a:p>
          <a:p>
            <a:r>
              <a:rPr lang="en-US" dirty="0"/>
              <a:t>Wheelchair accessible venue and social events</a:t>
            </a:r>
          </a:p>
          <a:p>
            <a:r>
              <a:rPr lang="en-US" dirty="0"/>
              <a:t>Accessible hotel rooms available for attendees</a:t>
            </a:r>
          </a:p>
          <a:p>
            <a:r>
              <a:rPr lang="en-US" dirty="0"/>
              <a:t>A ramp onto the stage, safety rails for speakers</a:t>
            </a:r>
          </a:p>
          <a:p>
            <a:r>
              <a:rPr lang="en-US" dirty="0"/>
              <a:t>Advance information about walking distances</a:t>
            </a:r>
          </a:p>
          <a:p>
            <a:r>
              <a:rPr lang="en-US" dirty="0"/>
              <a:t>Alternatives to stairs or long walks</a:t>
            </a:r>
          </a:p>
          <a:p>
            <a:r>
              <a:rPr lang="en-US" dirty="0"/>
              <a:t>Places to rest</a:t>
            </a:r>
          </a:p>
          <a:p>
            <a:r>
              <a:rPr lang="en-US" dirty="0"/>
              <a:t>Seating and low tables at social events</a:t>
            </a:r>
          </a:p>
          <a:p>
            <a:r>
              <a:rPr lang="en-US" dirty="0"/>
              <a:t>Student volunteers to assist</a:t>
            </a:r>
          </a:p>
        </p:txBody>
      </p:sp>
      <p:pic>
        <p:nvPicPr>
          <p:cNvPr id="4" name="Content Placeholder 3" descr="A woman watches as a student points at something on a desk of electronics.">
            <a:extLst>
              <a:ext uri="{FF2B5EF4-FFF2-40B4-BE49-F238E27FC236}">
                <a16:creationId xmlns:a16="http://schemas.microsoft.com/office/drawing/2014/main" id="{D2DEBB3C-006D-1344-BF16-FF8F304160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77"/>
          <a:stretch/>
        </p:blipFill>
        <p:spPr>
          <a:xfrm>
            <a:off x="7800109" y="2057401"/>
            <a:ext cx="3929057" cy="34725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BF284-8D5A-D04D-9642-C370502215BD}"/>
              </a:ext>
            </a:extLst>
          </p:cNvPr>
          <p:cNvSpPr/>
          <p:nvPr/>
        </p:nvSpPr>
        <p:spPr>
          <a:xfrm>
            <a:off x="8937786" y="5770461"/>
            <a:ext cx="20505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Jennifer </a:t>
            </a:r>
            <a:r>
              <a:rPr lang="en-US" dirty="0" err="1"/>
              <a:t>Mankoff</a:t>
            </a:r>
            <a:endParaRPr lang="en-US" dirty="0"/>
          </a:p>
          <a:p>
            <a:pPr algn="ctr"/>
            <a:r>
              <a:rPr lang="en-US" dirty="0"/>
              <a:t>(U Washington)</a:t>
            </a:r>
          </a:p>
        </p:txBody>
      </p:sp>
    </p:spTree>
    <p:extLst>
      <p:ext uri="{BB962C8B-B14F-4D97-AF65-F5344CB8AC3E}">
        <p14:creationId xmlns:p14="http://schemas.microsoft.com/office/powerpoint/2010/main" val="1729191943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1232</TotalTime>
  <Words>789</Words>
  <Application>Microsoft Office PowerPoint</Application>
  <PresentationFormat>Widescreen</PresentationFormat>
  <Paragraphs>163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Century Gothic</vt:lpstr>
      <vt:lpstr>Vapor Trail</vt:lpstr>
      <vt:lpstr>Accessible Conferences</vt:lpstr>
      <vt:lpstr>SIGACCESS</vt:lpstr>
      <vt:lpstr>ASSETS – Conference on Computers and Accessibility</vt:lpstr>
      <vt:lpstr>Academic Conferences</vt:lpstr>
      <vt:lpstr>NEURIPS Survey 2018</vt:lpstr>
      <vt:lpstr>Scary Stories</vt:lpstr>
      <vt:lpstr>Visual Impairment</vt:lpstr>
      <vt:lpstr>Deaf and Hard of Hearing</vt:lpstr>
      <vt:lpstr>Mobility Impairments</vt:lpstr>
      <vt:lpstr>Neurodiversity</vt:lpstr>
      <vt:lpstr>Special Diets</vt:lpstr>
      <vt:lpstr>What does it take?</vt:lpstr>
      <vt:lpstr>Frequently Asked Questions</vt:lpstr>
      <vt:lpstr>FAQ Generator</vt:lpstr>
      <vt:lpstr>SIGACCESS Resources</vt:lpstr>
      <vt:lpstr>See also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Accessible Conferences</dc:title>
  <dc:creator>Shari Trewin</dc:creator>
  <cp:lastModifiedBy>April Mosqus</cp:lastModifiedBy>
  <cp:revision>41</cp:revision>
  <dcterms:created xsi:type="dcterms:W3CDTF">2019-03-26T17:40:13Z</dcterms:created>
  <dcterms:modified xsi:type="dcterms:W3CDTF">2019-11-07T14:08:51Z</dcterms:modified>
</cp:coreProperties>
</file>