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89" r:id="rId4"/>
    <p:sldId id="285" r:id="rId5"/>
    <p:sldId id="287" r:id="rId6"/>
    <p:sldId id="288" r:id="rId7"/>
    <p:sldId id="27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>
      <p:cViewPr varScale="1">
        <p:scale>
          <a:sx n="124" d="100"/>
          <a:sy n="124" d="100"/>
        </p:scale>
        <p:origin x="12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C9F734C-6608-394E-A0DC-37C31D52E8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58BCE1-B8F6-7A44-99F6-FF79B38FA2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6D2581-7D6B-0647-9890-5B4D22772921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E16185-66B5-E34D-A61F-D9095692E65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A6C6C1-42AC-F148-8562-EBE7EA42B3C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0D76-9189-984A-8595-0E8ED4E7A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1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294A5-901D-4566-B35D-CED44B93C9DD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366AF-200D-417B-9D62-54DF6F7731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66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3F3C0E-12E6-4FAE-8D21-E8828557D252}" type="slidenum">
              <a:rPr lang="en-US"/>
              <a:pPr/>
              <a:t>7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689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EDD19-9F8B-4726-9435-6345DC1BE0A7}" type="datetimeFigureOut">
              <a:rPr lang="en-US" smtClean="0"/>
              <a:pPr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B21F8-440E-4C76-A73C-19435E558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racy@rose-hulman.edu" TargetMode="External"/><Relationship Id="rId2" Type="http://schemas.openxmlformats.org/officeDocument/2006/relationships/hyperlink" Target="mailto:taoxie@illinois.ed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in/bernadettelongo/" TargetMode="External"/><Relationship Id="rId13" Type="http://schemas.openxmlformats.org/officeDocument/2006/relationships/hyperlink" Target="https://www.cs.unc.edu/~whitton/" TargetMode="External"/><Relationship Id="rId3" Type="http://schemas.openxmlformats.org/officeDocument/2006/relationships/hyperlink" Target="http://mediax.stanford.edu/page/chuck-house" TargetMode="External"/><Relationship Id="rId7" Type="http://schemas.openxmlformats.org/officeDocument/2006/relationships/hyperlink" Target="http://msrsvc.org/roylevin/" TargetMode="External"/><Relationship Id="rId12" Type="http://schemas.openxmlformats.org/officeDocument/2006/relationships/hyperlink" Target="https://php.iwu.edu/directory/employees.php?id=3787" TargetMode="External"/><Relationship Id="rId2" Type="http://schemas.openxmlformats.org/officeDocument/2006/relationships/hyperlink" Target="http://people.southwestern.edu/~owensb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brary.nyu.edu/people/carol-hutchins/" TargetMode="External"/><Relationship Id="rId11" Type="http://schemas.openxmlformats.org/officeDocument/2006/relationships/hyperlink" Target="http://www.computerhistory.org/atchm/author/lshustek/" TargetMode="External"/><Relationship Id="rId5" Type="http://schemas.openxmlformats.org/officeDocument/2006/relationships/hyperlink" Target="https://www.linkedin.com/in/vicki-almstrum/" TargetMode="External"/><Relationship Id="rId10" Type="http://schemas.openxmlformats.org/officeDocument/2006/relationships/hyperlink" Target="http://www.cs.ox.ac.uk/people/ursula.martin/" TargetMode="External"/><Relationship Id="rId4" Type="http://schemas.openxmlformats.org/officeDocument/2006/relationships/hyperlink" Target="http://taoxie.cs.illinois.edu/" TargetMode="External"/><Relationship Id="rId9" Type="http://schemas.openxmlformats.org/officeDocument/2006/relationships/hyperlink" Target="http://www.cse.iitd.ernet.in/~sn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hyperlink" Target="http://history.acm.org/public/public_documents/ACM-SIG-Heritage-workshop_2019-05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y.acm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istory.acm.org/content.php?do=blo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3600"/>
            <a:ext cx="8763000" cy="1470025"/>
          </a:xfrm>
        </p:spPr>
        <p:txBody>
          <a:bodyPr/>
          <a:lstStyle/>
          <a:p>
            <a:r>
              <a:rPr lang="en-US" dirty="0"/>
              <a:t>ACM History Committee </a:t>
            </a:r>
            <a:br>
              <a:rPr lang="en-US" dirty="0"/>
            </a:br>
            <a:r>
              <a:rPr lang="en-US" dirty="0"/>
              <a:t>SIG Heritage Workshop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8153400" cy="2209800"/>
          </a:xfrm>
        </p:spPr>
        <p:txBody>
          <a:bodyPr>
            <a:normAutofit fontScale="92500"/>
          </a:bodyPr>
          <a:lstStyle/>
          <a:p>
            <a:r>
              <a:rPr lang="en-US" dirty="0"/>
              <a:t>12 October 2018</a:t>
            </a:r>
          </a:p>
          <a:p>
            <a:r>
              <a:rPr lang="en-US" dirty="0"/>
              <a:t>contact: Tao Xie (SGB Liaison), </a:t>
            </a:r>
            <a:r>
              <a:rPr lang="en-US" dirty="0">
                <a:hlinkClick r:id="rId2"/>
              </a:rPr>
              <a:t>taoxie@illinois.edu</a:t>
            </a:r>
            <a:endParaRPr lang="en-US" dirty="0"/>
          </a:p>
          <a:p>
            <a:r>
              <a:rPr lang="en-US" dirty="0"/>
              <a:t>Kim Tracy, </a:t>
            </a:r>
            <a:r>
              <a:rPr lang="en-US" dirty="0">
                <a:hlinkClick r:id="rId3"/>
              </a:rPr>
              <a:t>tracy@rose-hulman.edu</a:t>
            </a:r>
            <a:r>
              <a:rPr lang="en-US" dirty="0"/>
              <a:t> </a:t>
            </a:r>
          </a:p>
          <a:p>
            <a:r>
              <a:rPr lang="en-US" dirty="0"/>
              <a:t>http://history.acm.org/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/>
              <a:t>History Comm. 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Created in July 2004</a:t>
            </a:r>
          </a:p>
          <a:p>
            <a:r>
              <a:rPr lang="en-US" dirty="0"/>
              <a:t>The History Committee fosters collection, preservation, and interpretation of</a:t>
            </a:r>
            <a:r>
              <a:rPr lang="en-US" b="1" dirty="0"/>
              <a:t> </a:t>
            </a:r>
            <a:r>
              <a:rPr lang="en-US" b="1" dirty="0">
                <a:solidFill>
                  <a:srgbClr val="FF0000"/>
                </a:solidFill>
              </a:rPr>
              <a:t>the history of the ACM</a:t>
            </a:r>
            <a:r>
              <a:rPr lang="en-US" dirty="0"/>
              <a:t> and its role in </a:t>
            </a:r>
            <a:r>
              <a:rPr lang="en-US" b="1" dirty="0">
                <a:solidFill>
                  <a:srgbClr val="FF0000"/>
                </a:solidFill>
              </a:rPr>
              <a:t>the development of computing</a:t>
            </a:r>
            <a:r>
              <a:rPr lang="en-US" dirty="0"/>
              <a:t>. </a:t>
            </a:r>
          </a:p>
          <a:p>
            <a:r>
              <a:rPr lang="en-US" dirty="0"/>
              <a:t>To this end, the committee provides guidance within the Association and carries out activities independently and </a:t>
            </a:r>
            <a:r>
              <a:rPr lang="en-US" b="1" dirty="0">
                <a:solidFill>
                  <a:srgbClr val="FF0000"/>
                </a:solidFill>
              </a:rPr>
              <a:t>in collaboration with other groups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Publications Board Liaison</a:t>
            </a:r>
          </a:p>
          <a:p>
            <a:pPr lvl="1"/>
            <a:r>
              <a:rPr lang="en-US" dirty="0"/>
              <a:t>SGB Liaison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318599"/>
            <a:ext cx="4145280" cy="316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FFEF4-ADA7-C74C-860D-229E63399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ACM History Comm. Members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10AFD-01A4-4547-84AB-CE6DFEFCE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25344"/>
            <a:ext cx="9677400" cy="5432656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hlinkClick r:id="rId2"/>
              </a:rPr>
              <a:t>Barbara Boucher Owens</a:t>
            </a:r>
            <a:endParaRPr lang="en-US" dirty="0"/>
          </a:p>
          <a:p>
            <a:pPr lvl="1"/>
            <a:r>
              <a:rPr lang="en-US" dirty="0"/>
              <a:t>Chair, Southwestern University, (Chair July 2018 - )</a:t>
            </a:r>
          </a:p>
          <a:p>
            <a:r>
              <a:rPr lang="en-US" dirty="0">
                <a:hlinkClick r:id="rId3"/>
              </a:rPr>
              <a:t>Chuck House</a:t>
            </a:r>
            <a:endParaRPr lang="en-US" dirty="0"/>
          </a:p>
          <a:p>
            <a:pPr lvl="1"/>
            <a:r>
              <a:rPr lang="en-US" dirty="0"/>
              <a:t>Past Chair, </a:t>
            </a:r>
            <a:r>
              <a:rPr lang="en-US" dirty="0" err="1"/>
              <a:t>Innovascapes</a:t>
            </a:r>
            <a:r>
              <a:rPr lang="en-US" dirty="0"/>
              <a:t>, (Chair July 2016-June 2018)</a:t>
            </a:r>
          </a:p>
          <a:p>
            <a:r>
              <a:rPr lang="en-US" dirty="0">
                <a:hlinkClick r:id="rId4"/>
              </a:rPr>
              <a:t>Tao Xie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SGB </a:t>
            </a:r>
            <a:r>
              <a:rPr lang="en-US" dirty="0" err="1"/>
              <a:t>Liason</a:t>
            </a:r>
            <a:r>
              <a:rPr lang="en-US" dirty="0"/>
              <a:t>, Univ. of Illinois at Urbana-Champaign</a:t>
            </a:r>
          </a:p>
          <a:p>
            <a:r>
              <a:rPr lang="en-US" dirty="0">
                <a:hlinkClick r:id="rId5"/>
              </a:rPr>
              <a:t>Vicki L. Almstrum</a:t>
            </a:r>
            <a:r>
              <a:rPr lang="en-US" dirty="0"/>
              <a:t>, Texas State University</a:t>
            </a:r>
          </a:p>
          <a:p>
            <a:r>
              <a:rPr lang="en-US" dirty="0">
                <a:hlinkClick r:id="rId6"/>
              </a:rPr>
              <a:t>Carol Hutchins</a:t>
            </a:r>
            <a:r>
              <a:rPr lang="en-US" dirty="0"/>
              <a:t>, Courant Institute Library</a:t>
            </a:r>
          </a:p>
          <a:p>
            <a:r>
              <a:rPr lang="en-US" dirty="0">
                <a:hlinkClick r:id="rId7"/>
              </a:rPr>
              <a:t>Roy Levin</a:t>
            </a:r>
            <a:r>
              <a:rPr lang="en-US" dirty="0"/>
              <a:t>, retired</a:t>
            </a:r>
          </a:p>
          <a:p>
            <a:r>
              <a:rPr lang="en-US" dirty="0">
                <a:hlinkClick r:id="rId8"/>
              </a:rPr>
              <a:t>Bernadette Longo</a:t>
            </a:r>
            <a:r>
              <a:rPr lang="en-US" dirty="0"/>
              <a:t>, New Jersey Institute of Technology</a:t>
            </a:r>
          </a:p>
          <a:p>
            <a:r>
              <a:rPr lang="en-US" dirty="0">
                <a:hlinkClick r:id="rId9"/>
              </a:rPr>
              <a:t>Sachin Maheshwari</a:t>
            </a:r>
            <a:r>
              <a:rPr lang="en-US" dirty="0"/>
              <a:t>, Emeritus faculty CSE, IIT Delhi, India</a:t>
            </a:r>
          </a:p>
          <a:p>
            <a:r>
              <a:rPr lang="en-US" dirty="0">
                <a:hlinkClick r:id="rId10"/>
              </a:rPr>
              <a:t>Ursula Martin</a:t>
            </a:r>
            <a:r>
              <a:rPr lang="en-US" dirty="0"/>
              <a:t>, University of Oxford</a:t>
            </a:r>
          </a:p>
          <a:p>
            <a:r>
              <a:rPr lang="en-US" dirty="0">
                <a:hlinkClick r:id="rId10"/>
              </a:rPr>
              <a:t>Erik Rau</a:t>
            </a:r>
            <a:r>
              <a:rPr lang="en-US" dirty="0"/>
              <a:t>, Hagley Library</a:t>
            </a:r>
          </a:p>
          <a:p>
            <a:r>
              <a:rPr lang="en-US" dirty="0">
                <a:hlinkClick r:id="rId11"/>
              </a:rPr>
              <a:t>Len Shustek</a:t>
            </a:r>
            <a:r>
              <a:rPr lang="en-US" dirty="0"/>
              <a:t>, Computer History Museum</a:t>
            </a:r>
          </a:p>
          <a:p>
            <a:r>
              <a:rPr lang="en-US" dirty="0">
                <a:hlinkClick r:id="rId12"/>
              </a:rPr>
              <a:t>Kim Tracy</a:t>
            </a:r>
            <a:r>
              <a:rPr lang="en-US" dirty="0"/>
              <a:t>, Rose-</a:t>
            </a:r>
            <a:r>
              <a:rPr lang="en-US" dirty="0" err="1"/>
              <a:t>Hulman</a:t>
            </a:r>
            <a:r>
              <a:rPr lang="en-US" dirty="0"/>
              <a:t> Institute of Technology</a:t>
            </a:r>
          </a:p>
          <a:p>
            <a:r>
              <a:rPr lang="en-US" dirty="0">
                <a:hlinkClick r:id="rId13"/>
              </a:rPr>
              <a:t>Mary Whitton</a:t>
            </a:r>
            <a:r>
              <a:rPr lang="en-US" dirty="0"/>
              <a:t>, University of North Carolina at Chapel Hill</a:t>
            </a:r>
          </a:p>
          <a:p>
            <a:r>
              <a:rPr lang="en-US" dirty="0">
                <a:hlinkClick r:id="rId10"/>
              </a:rPr>
              <a:t>Jeffrey Yost</a:t>
            </a:r>
            <a:r>
              <a:rPr lang="en-US" dirty="0"/>
              <a:t>, Charles Babbage Institute</a:t>
            </a:r>
          </a:p>
        </p:txBody>
      </p:sp>
    </p:spTree>
    <p:extLst>
      <p:ext uri="{BB962C8B-B14F-4D97-AF65-F5344CB8AC3E}">
        <p14:creationId xmlns:p14="http://schemas.microsoft.com/office/powerpoint/2010/main" val="3581471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924" y="-856"/>
            <a:ext cx="8686800" cy="1143000"/>
          </a:xfrm>
        </p:spPr>
        <p:txBody>
          <a:bodyPr>
            <a:normAutofit/>
          </a:bodyPr>
          <a:lstStyle/>
          <a:p>
            <a:r>
              <a:rPr lang="en-US" altLang="zh-CN" sz="5400" dirty="0"/>
              <a:t>2019 SIG Heritage Workshop</a:t>
            </a:r>
            <a:endParaRPr lang="en-US" sz="54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1032250"/>
            <a:ext cx="6400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One and ½  day workshop at U. Minnesota/Charles Babbage Inst. to share examples, support, and practices to preserve ACM SIG history for ACM membership. </a:t>
            </a:r>
          </a:p>
          <a:p>
            <a:pPr marL="0" indent="0" algn="ctr">
              <a:buNone/>
            </a:pPr>
            <a:r>
              <a:rPr lang="en-US" i="1" dirty="0"/>
              <a:t>May 20-21, 2019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520347"/>
            <a:ext cx="8910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http://history.acm.org/public/public_documents/ACM-SIG-Heritage-workshop_2019-05.pdf</a:t>
            </a: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679802-8804-5740-8E7C-6F53E5C41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109" y="1032250"/>
            <a:ext cx="2961291" cy="22230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DB766B-620C-E043-9639-10455948F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19400" y="4114800"/>
            <a:ext cx="5720770" cy="22277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5BCA3D-4F2B-254D-BF00-D72BA7034648}"/>
              </a:ext>
            </a:extLst>
          </p:cNvPr>
          <p:cNvSpPr txBox="1"/>
          <p:nvPr/>
        </p:nvSpPr>
        <p:spPr>
          <a:xfrm>
            <a:off x="6335109" y="3352800"/>
            <a:ext cx="2656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J. </a:t>
            </a:r>
            <a:r>
              <a:rPr lang="en-US" sz="1600" dirty="0" err="1"/>
              <a:t>Sammet</a:t>
            </a:r>
            <a:r>
              <a:rPr lang="en-US" sz="1600" dirty="0"/>
              <a:t> collection at CBI.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BE40FD-9762-2442-86E9-58893A1256D7}"/>
              </a:ext>
            </a:extLst>
          </p:cNvPr>
          <p:cNvSpPr txBox="1"/>
          <p:nvPr/>
        </p:nvSpPr>
        <p:spPr>
          <a:xfrm>
            <a:off x="0" y="6302594"/>
            <a:ext cx="3164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Sutherland, ”Sword of Damocles,” 1968.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7541B2-3680-8C40-B961-93840AB05F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3496" y="4114800"/>
            <a:ext cx="2465304" cy="21744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1073476-F001-1644-8240-7A7845D5BB01}"/>
              </a:ext>
            </a:extLst>
          </p:cNvPr>
          <p:cNvSpPr txBox="1"/>
          <p:nvPr/>
        </p:nvSpPr>
        <p:spPr>
          <a:xfrm>
            <a:off x="3007469" y="6302593"/>
            <a:ext cx="3164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FJCC Petition origin for SIGCSE, 1968.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551E36-5C2A-2741-BB64-9AEC7FB68A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2269" y="4114800"/>
            <a:ext cx="3251200" cy="219456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1EAE5C8-2EB0-5E48-9783-14101D9843DB}"/>
              </a:ext>
            </a:extLst>
          </p:cNvPr>
          <p:cNvSpPr txBox="1"/>
          <p:nvPr/>
        </p:nvSpPr>
        <p:spPr>
          <a:xfrm>
            <a:off x="5826869" y="6289291"/>
            <a:ext cx="3469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Computing History collection at CBI (Atlas 1)</a:t>
            </a:r>
          </a:p>
        </p:txBody>
      </p:sp>
      <p:sp>
        <p:nvSpPr>
          <p:cNvPr id="15" name="Explosion 2 14">
            <a:extLst>
              <a:ext uri="{FF2B5EF4-FFF2-40B4-BE49-F238E27FC236}">
                <a16:creationId xmlns:a16="http://schemas.microsoft.com/office/drawing/2014/main" id="{31E49988-6802-6840-B296-FFCC900387C1}"/>
              </a:ext>
            </a:extLst>
          </p:cNvPr>
          <p:cNvSpPr/>
          <p:nvPr/>
        </p:nvSpPr>
        <p:spPr>
          <a:xfrm>
            <a:off x="4444505" y="2935982"/>
            <a:ext cx="2220309" cy="1110323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Travel support!</a:t>
            </a:r>
          </a:p>
        </p:txBody>
      </p:sp>
    </p:spTree>
    <p:extLst>
      <p:ext uri="{BB962C8B-B14F-4D97-AF65-F5344CB8AC3E}">
        <p14:creationId xmlns:p14="http://schemas.microsoft.com/office/powerpoint/2010/main" val="1387055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ACM SIGs and ACM History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Unique resources for chronicling development of all aspects of computing through membership activities, conferences etc.</a:t>
            </a:r>
          </a:p>
          <a:p>
            <a:r>
              <a:rPr lang="en-US" dirty="0"/>
              <a:t>Well-positioned to preserve and protect past documentation that can help tell full story of ACM’s leadership and contributions</a:t>
            </a:r>
          </a:p>
          <a:p>
            <a:r>
              <a:rPr lang="en-US" dirty="0"/>
              <a:t>Many SIGs are having important anniversaries</a:t>
            </a:r>
          </a:p>
          <a:p>
            <a:r>
              <a:rPr lang="en-US" dirty="0"/>
              <a:t>Natural source for oral histories; publishing history of the area and SIG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6435-25BE-7B4B-A4CC-0F21E0BE0E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438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 Goals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756150"/>
          </a:xfrm>
        </p:spPr>
        <p:txBody>
          <a:bodyPr>
            <a:normAutofit lnSpcReduction="10000"/>
          </a:bodyPr>
          <a:lstStyle/>
          <a:p>
            <a:r>
              <a:rPr lang="en-US" sz="3000" dirty="0"/>
              <a:t>Share formal archival agreements &amp; procedures</a:t>
            </a:r>
          </a:p>
          <a:p>
            <a:pPr lvl="1"/>
            <a:r>
              <a:rPr lang="en-US" sz="2400" dirty="0"/>
              <a:t>Charles Babbage Institute (paper &amp; digital artifacts)</a:t>
            </a:r>
          </a:p>
          <a:p>
            <a:pPr lvl="1"/>
            <a:r>
              <a:rPr lang="en-US" sz="2400" dirty="0"/>
              <a:t>Computer History Museum (for physical artifacts)</a:t>
            </a:r>
          </a:p>
          <a:p>
            <a:r>
              <a:rPr lang="en-US" sz="3000" dirty="0"/>
              <a:t>Share process to encourage and guide each SIG in archiving materials they collect</a:t>
            </a:r>
          </a:p>
          <a:p>
            <a:r>
              <a:rPr lang="en-US" sz="3000" dirty="0"/>
              <a:t>Train and support SIG Heritage historians in systematic process of collecting materials, interviews</a:t>
            </a:r>
          </a:p>
          <a:p>
            <a:r>
              <a:rPr lang="en-US" sz="3000" dirty="0"/>
              <a:t>Support SIG historians in writing articles about SIG’s history from SIG concept through present day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6435-25BE-7B4B-A4CC-0F21E0BE0E9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50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5400" dirty="0"/>
              <a:t>Summary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534400" cy="4876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SIG Heritage Workshop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Designed to help SIGs preserve history of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SIG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ACM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Computing as a whole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Details: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May 21</a:t>
            </a:r>
            <a:r>
              <a:rPr lang="en-US" baseline="30000" dirty="0"/>
              <a:t>st</a:t>
            </a:r>
            <a:r>
              <a:rPr lang="en-US" dirty="0"/>
              <a:t> to May 22</a:t>
            </a:r>
            <a:r>
              <a:rPr lang="en-US" baseline="30000" dirty="0"/>
              <a:t>nd</a:t>
            </a:r>
            <a:r>
              <a:rPr lang="en-US" dirty="0"/>
              <a:t>, 2019 (1 ½ days)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At Charles Babbage Institute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ACM HC funding travel (see CFP)</a:t>
            </a:r>
          </a:p>
        </p:txBody>
      </p:sp>
      <p:sp>
        <p:nvSpPr>
          <p:cNvPr id="6" name="Rectangle 5"/>
          <p:cNvSpPr/>
          <p:nvPr/>
        </p:nvSpPr>
        <p:spPr>
          <a:xfrm>
            <a:off x="2743200" y="5939135"/>
            <a:ext cx="335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hlinkClick r:id="rId3"/>
              </a:rPr>
              <a:t>http://history.acm.org/</a:t>
            </a:r>
            <a:r>
              <a:rPr lang="en-US" sz="2400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76400" y="6320135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linkClick r:id="rId4"/>
              </a:rPr>
              <a:t>http://history.acm.org/content.php?do=blog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505</Words>
  <Application>Microsoft Macintosh PowerPoint</Application>
  <PresentationFormat>On-screen Show (4:3)</PresentationFormat>
  <Paragraphs>65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宋体</vt:lpstr>
      <vt:lpstr>Arial</vt:lpstr>
      <vt:lpstr>Calibri</vt:lpstr>
      <vt:lpstr>Office Theme</vt:lpstr>
      <vt:lpstr>ACM History Committee  SIG Heritage Workshop</vt:lpstr>
      <vt:lpstr>History Comm. Mission</vt:lpstr>
      <vt:lpstr>ACM History Comm. Members</vt:lpstr>
      <vt:lpstr>2019 SIG Heritage Workshop</vt:lpstr>
      <vt:lpstr>ACM SIGs and ACM History </vt:lpstr>
      <vt:lpstr>Workshop Goals 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taoxie</dc:creator>
  <cp:lastModifiedBy>Microsoft Office User</cp:lastModifiedBy>
  <cp:revision>166</cp:revision>
  <cp:lastPrinted>2018-10-10T13:33:33Z</cp:lastPrinted>
  <dcterms:created xsi:type="dcterms:W3CDTF">2013-03-12T17:43:48Z</dcterms:created>
  <dcterms:modified xsi:type="dcterms:W3CDTF">2018-10-10T13:45:36Z</dcterms:modified>
</cp:coreProperties>
</file>